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notesSlides/notesSlide4.xml" ContentType="application/vnd.openxmlformats-officedocument.presentationml.notesSlide+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614" r:id="rId1"/>
    <p:sldMasterId id="2147485311" r:id="rId2"/>
  </p:sldMasterIdLst>
  <p:notesMasterIdLst>
    <p:notesMasterId r:id="rId18"/>
  </p:notesMasterIdLst>
  <p:handoutMasterIdLst>
    <p:handoutMasterId r:id="rId19"/>
  </p:handoutMasterIdLst>
  <p:sldIdLst>
    <p:sldId id="257" r:id="rId3"/>
    <p:sldId id="1778" r:id="rId4"/>
    <p:sldId id="1703" r:id="rId5"/>
    <p:sldId id="1762" r:id="rId6"/>
    <p:sldId id="1777" r:id="rId7"/>
    <p:sldId id="1785" r:id="rId8"/>
    <p:sldId id="1763" r:id="rId9"/>
    <p:sldId id="1780" r:id="rId10"/>
    <p:sldId id="1764" r:id="rId11"/>
    <p:sldId id="1740" r:id="rId12"/>
    <p:sldId id="1759" r:id="rId13"/>
    <p:sldId id="1781" r:id="rId14"/>
    <p:sldId id="1784" r:id="rId15"/>
    <p:sldId id="1754" r:id="rId16"/>
    <p:sldId id="1747" r:id="rId17"/>
  </p:sldIdLst>
  <p:sldSz cx="12192000" cy="6858000"/>
  <p:notesSz cx="7102475" cy="10231438"/>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Arial" charset="0"/>
      </a:defRPr>
    </a:lvl1pPr>
    <a:lvl2pPr marL="457200" algn="l" rtl="0" eaLnBrk="0" fontAlgn="base" hangingPunct="0">
      <a:spcBef>
        <a:spcPct val="0"/>
      </a:spcBef>
      <a:spcAft>
        <a:spcPct val="0"/>
      </a:spcAft>
      <a:defRPr kern="1200">
        <a:solidFill>
          <a:schemeClr val="tx1"/>
        </a:solidFill>
        <a:latin typeface="Arial" charset="0"/>
        <a:ea typeface="+mn-ea"/>
        <a:cs typeface="Arial" charset="0"/>
      </a:defRPr>
    </a:lvl2pPr>
    <a:lvl3pPr marL="914400" algn="l" rtl="0" eaLnBrk="0" fontAlgn="base" hangingPunct="0">
      <a:spcBef>
        <a:spcPct val="0"/>
      </a:spcBef>
      <a:spcAft>
        <a:spcPct val="0"/>
      </a:spcAft>
      <a:defRPr kern="1200">
        <a:solidFill>
          <a:schemeClr val="tx1"/>
        </a:solidFill>
        <a:latin typeface="Arial" charset="0"/>
        <a:ea typeface="+mn-ea"/>
        <a:cs typeface="Arial" charset="0"/>
      </a:defRPr>
    </a:lvl3pPr>
    <a:lvl4pPr marL="1371600" algn="l" rtl="0" eaLnBrk="0" fontAlgn="base" hangingPunct="0">
      <a:spcBef>
        <a:spcPct val="0"/>
      </a:spcBef>
      <a:spcAft>
        <a:spcPct val="0"/>
      </a:spcAft>
      <a:defRPr kern="1200">
        <a:solidFill>
          <a:schemeClr val="tx1"/>
        </a:solidFill>
        <a:latin typeface="Arial" charset="0"/>
        <a:ea typeface="+mn-ea"/>
        <a:cs typeface="Arial" charset="0"/>
      </a:defRPr>
    </a:lvl4pPr>
    <a:lvl5pPr marL="1828800" algn="l" rtl="0" eaLnBrk="0" fontAlgn="base" hangingPunct="0">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2">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na Williams" initials="DW" lastIdx="1" clrIdx="0">
    <p:extLst>
      <p:ext uri="{19B8F6BF-5375-455C-9EA6-DF929625EA0E}">
        <p15:presenceInfo xmlns:p15="http://schemas.microsoft.com/office/powerpoint/2012/main" userId="a4ba403805c45cc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CB0"/>
    <a:srgbClr val="E6E6E6"/>
    <a:srgbClr val="FFDA65"/>
    <a:srgbClr val="FFFF99"/>
    <a:srgbClr val="F8971C"/>
    <a:srgbClr val="FFFFCC"/>
    <a:srgbClr val="FF9797"/>
    <a:srgbClr val="FF5D5D"/>
    <a:srgbClr val="EAE7EA"/>
    <a:srgbClr val="00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79" autoAdjust="0"/>
    <p:restoredTop sz="93701" autoAdjust="0"/>
  </p:normalViewPr>
  <p:slideViewPr>
    <p:cSldViewPr>
      <p:cViewPr varScale="1">
        <p:scale>
          <a:sx n="64" d="100"/>
          <a:sy n="64" d="100"/>
        </p:scale>
        <p:origin x="1116" y="60"/>
      </p:cViewPr>
      <p:guideLst>
        <p:guide orient="horz" pos="2160"/>
        <p:guide pos="3840"/>
      </p:guideLst>
    </p:cSldViewPr>
  </p:slideViewPr>
  <p:notesTextViewPr>
    <p:cViewPr>
      <p:scale>
        <a:sx n="100" d="100"/>
        <a:sy n="100" d="100"/>
      </p:scale>
      <p:origin x="0" y="0"/>
    </p:cViewPr>
  </p:notesTextViewPr>
  <p:sorterViewPr>
    <p:cViewPr>
      <p:scale>
        <a:sx n="66" d="100"/>
        <a:sy n="66" d="100"/>
      </p:scale>
      <p:origin x="0" y="-1848"/>
    </p:cViewPr>
  </p:sorterViewPr>
  <p:notesViewPr>
    <p:cSldViewPr>
      <p:cViewPr varScale="1">
        <p:scale>
          <a:sx n="52" d="100"/>
          <a:sy n="52" d="100"/>
        </p:scale>
        <p:origin x="2904" y="78"/>
      </p:cViewPr>
      <p:guideLst>
        <p:guide orient="horz" pos="3222"/>
        <p:guide pos="223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39" name="Rectangle 3"/>
          <p:cNvSpPr>
            <a:spLocks noGrp="1" noChangeArrowheads="1"/>
          </p:cNvSpPr>
          <p:nvPr>
            <p:ph type="dt" sz="quarter" idx="1"/>
          </p:nvPr>
        </p:nvSpPr>
        <p:spPr bwMode="auto">
          <a:xfrm>
            <a:off x="4022725" y="0"/>
            <a:ext cx="3078163"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cs typeface="Arial" charset="0"/>
              </a:defRPr>
            </a:lvl1pPr>
          </a:lstStyle>
          <a:p>
            <a:pPr>
              <a:defRPr/>
            </a:pPr>
            <a:endParaRPr lang="en-US" dirty="0"/>
          </a:p>
        </p:txBody>
      </p:sp>
      <p:sp>
        <p:nvSpPr>
          <p:cNvPr id="39940" name="Rectangle 4"/>
          <p:cNvSpPr>
            <a:spLocks noGrp="1" noChangeArrowheads="1"/>
          </p:cNvSpPr>
          <p:nvPr>
            <p:ph type="ftr" sz="quarter" idx="2"/>
          </p:nvPr>
        </p:nvSpPr>
        <p:spPr bwMode="auto">
          <a:xfrm>
            <a:off x="0"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cs typeface="Arial" charset="0"/>
              </a:defRPr>
            </a:lvl1pPr>
          </a:lstStyle>
          <a:p>
            <a:pPr>
              <a:defRPr/>
            </a:pPr>
            <a:endParaRPr lang="en-US" dirty="0"/>
          </a:p>
        </p:txBody>
      </p:sp>
      <p:sp>
        <p:nvSpPr>
          <p:cNvPr id="39941" name="Rectangle 5"/>
          <p:cNvSpPr>
            <a:spLocks noGrp="1" noChangeArrowheads="1"/>
          </p:cNvSpPr>
          <p:nvPr>
            <p:ph type="sldNum" sz="quarter" idx="3"/>
          </p:nvPr>
        </p:nvSpPr>
        <p:spPr bwMode="auto">
          <a:xfrm>
            <a:off x="4022725" y="9718675"/>
            <a:ext cx="3078163"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a:lvl1pPr>
          </a:lstStyle>
          <a:p>
            <a:pPr>
              <a:defRPr/>
            </a:pPr>
            <a:fld id="{C8397A9C-258C-404B-BFB8-2420DC9ED892}" type="slidenum">
              <a:rPr lang="en-US" altLang="en-US"/>
              <a:pPr>
                <a:defRPr/>
              </a:pPr>
              <a:t>‹#›</a:t>
            </a:fld>
            <a:endParaRPr lang="en-US" altLang="en-US" dirty="0"/>
          </a:p>
        </p:txBody>
      </p:sp>
    </p:spTree>
    <p:extLst>
      <p:ext uri="{BB962C8B-B14F-4D97-AF65-F5344CB8AC3E}">
        <p14:creationId xmlns:p14="http://schemas.microsoft.com/office/powerpoint/2010/main" val="321171100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3" name="Rectangle 3"/>
          <p:cNvSpPr>
            <a:spLocks noGrp="1" noChangeArrowheads="1"/>
          </p:cNvSpPr>
          <p:nvPr>
            <p:ph type="dt" idx="1"/>
          </p:nvPr>
        </p:nvSpPr>
        <p:spPr bwMode="auto">
          <a:xfrm>
            <a:off x="4022725" y="0"/>
            <a:ext cx="3078163" cy="5111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cs typeface="Arial" charset="0"/>
              </a:defRPr>
            </a:lvl1pPr>
          </a:lstStyle>
          <a:p>
            <a:pPr>
              <a:defRPr/>
            </a:pPr>
            <a:endParaRPr lang="en-IN" dirty="0"/>
          </a:p>
        </p:txBody>
      </p:sp>
      <p:sp>
        <p:nvSpPr>
          <p:cNvPr id="32772" name="Rectangle 4"/>
          <p:cNvSpPr>
            <a:spLocks noGrp="1" noRot="1" noChangeAspect="1" noChangeArrowheads="1" noTextEdit="1"/>
          </p:cNvSpPr>
          <p:nvPr>
            <p:ph type="sldImg" idx="2"/>
          </p:nvPr>
        </p:nvSpPr>
        <p:spPr bwMode="auto">
          <a:xfrm>
            <a:off x="141288" y="766763"/>
            <a:ext cx="6819900" cy="3836987"/>
          </a:xfrm>
          <a:prstGeom prst="rect">
            <a:avLst/>
          </a:prstGeom>
          <a:noFill/>
          <a:ln w="9525">
            <a:solidFill>
              <a:srgbClr val="000000"/>
            </a:solidFill>
            <a:miter lim="800000"/>
            <a:headEnd/>
            <a:tailEnd/>
          </a:ln>
        </p:spPr>
      </p:sp>
      <p:sp>
        <p:nvSpPr>
          <p:cNvPr id="66565" name="Rectangle 5"/>
          <p:cNvSpPr>
            <a:spLocks noGrp="1" noChangeArrowheads="1"/>
          </p:cNvSpPr>
          <p:nvPr>
            <p:ph type="body" sz="quarter" idx="3"/>
          </p:nvPr>
        </p:nvSpPr>
        <p:spPr bwMode="auto">
          <a:xfrm>
            <a:off x="709613" y="4859338"/>
            <a:ext cx="5683250" cy="4605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IN" noProof="0"/>
              <a:t>Click to edit Master text styles</a:t>
            </a:r>
          </a:p>
          <a:p>
            <a:pPr lvl="1"/>
            <a:r>
              <a:rPr lang="en-IN" noProof="0"/>
              <a:t>Second level</a:t>
            </a:r>
          </a:p>
          <a:p>
            <a:pPr lvl="2"/>
            <a:r>
              <a:rPr lang="en-IN" noProof="0"/>
              <a:t>Third level</a:t>
            </a:r>
          </a:p>
          <a:p>
            <a:pPr lvl="3"/>
            <a:r>
              <a:rPr lang="en-IN" noProof="0"/>
              <a:t>Fourth level</a:t>
            </a:r>
          </a:p>
          <a:p>
            <a:pPr lvl="4"/>
            <a:r>
              <a:rPr lang="en-IN" noProof="0"/>
              <a:t>Fifth level</a:t>
            </a:r>
          </a:p>
        </p:txBody>
      </p:sp>
      <p:sp>
        <p:nvSpPr>
          <p:cNvPr id="66566" name="Rectangle 6"/>
          <p:cNvSpPr>
            <a:spLocks noGrp="1" noChangeArrowheads="1"/>
          </p:cNvSpPr>
          <p:nvPr>
            <p:ph type="ftr" sz="quarter" idx="4"/>
          </p:nvPr>
        </p:nvSpPr>
        <p:spPr bwMode="auto">
          <a:xfrm>
            <a:off x="0"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cs typeface="Arial" charset="0"/>
              </a:defRPr>
            </a:lvl1pPr>
          </a:lstStyle>
          <a:p>
            <a:pPr>
              <a:defRPr/>
            </a:pPr>
            <a:endParaRPr lang="en-IN" dirty="0"/>
          </a:p>
        </p:txBody>
      </p:sp>
      <p:sp>
        <p:nvSpPr>
          <p:cNvPr id="66567" name="Rectangle 7"/>
          <p:cNvSpPr>
            <a:spLocks noGrp="1" noChangeArrowheads="1"/>
          </p:cNvSpPr>
          <p:nvPr>
            <p:ph type="sldNum" sz="quarter" idx="5"/>
          </p:nvPr>
        </p:nvSpPr>
        <p:spPr bwMode="auto">
          <a:xfrm>
            <a:off x="4022725" y="9718675"/>
            <a:ext cx="3078163" cy="51117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05727937-5596-4E43-8BF8-F65341910206}" type="slidenum">
              <a:rPr lang="en-IN" altLang="en-US"/>
              <a:pPr>
                <a:defRPr/>
              </a:pPr>
              <a:t>‹#›</a:t>
            </a:fld>
            <a:endParaRPr lang="en-IN" altLang="en-US" dirty="0"/>
          </a:p>
        </p:txBody>
      </p:sp>
    </p:spTree>
    <p:extLst>
      <p:ext uri="{BB962C8B-B14F-4D97-AF65-F5344CB8AC3E}">
        <p14:creationId xmlns:p14="http://schemas.microsoft.com/office/powerpoint/2010/main" val="4264622673"/>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8792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0539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6683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91995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84667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8775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142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2C4D6E1-D36A-4B8A-B13B-1793B15766EE}"/>
              </a:ext>
            </a:extLst>
          </p:cNvPr>
          <p:cNvSpPr/>
          <p:nvPr userDrawn="1"/>
        </p:nvSpPr>
        <p:spPr>
          <a:xfrm>
            <a:off x="0" y="0"/>
            <a:ext cx="12192000" cy="4437112"/>
          </a:xfrm>
          <a:prstGeom prst="rect">
            <a:avLst/>
          </a:prstGeom>
          <a:solidFill>
            <a:srgbClr val="128C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latin typeface="PT Sans" charset="-52"/>
              <a:ea typeface="PT Sans" charset="-52"/>
              <a:cs typeface="PT Sans" charset="-52"/>
            </a:endParaRPr>
          </a:p>
        </p:txBody>
      </p:sp>
      <p:sp>
        <p:nvSpPr>
          <p:cNvPr id="4102" name="Rectangle 6"/>
          <p:cNvSpPr>
            <a:spLocks noGrp="1" noChangeArrowheads="1"/>
          </p:cNvSpPr>
          <p:nvPr>
            <p:ph type="ctrTitle" hasCustomPrompt="1"/>
          </p:nvPr>
        </p:nvSpPr>
        <p:spPr>
          <a:xfrm>
            <a:off x="0" y="1161430"/>
            <a:ext cx="12192000" cy="1187450"/>
          </a:xfrm>
          <a:prstGeom prst="rect">
            <a:avLst/>
          </a:prstGeom>
        </p:spPr>
        <p:txBody>
          <a:bodyPr/>
          <a:lstStyle>
            <a:lvl1pPr algn="ctr">
              <a:defRPr lang="en-US" sz="5400" kern="1200" dirty="0">
                <a:solidFill>
                  <a:schemeClr val="bg1"/>
                </a:solidFill>
                <a:latin typeface="PT Sans" charset="-52"/>
                <a:ea typeface="PT Sans" charset="-52"/>
                <a:cs typeface="PT Sans" charset="-52"/>
              </a:defRPr>
            </a:lvl1pPr>
          </a:lstStyle>
          <a:p>
            <a:pPr algn="ctr"/>
            <a:r>
              <a:rPr lang="en-GB" altLang="en-US" sz="5400" dirty="0">
                <a:solidFill>
                  <a:schemeClr val="bg1"/>
                </a:solidFill>
                <a:latin typeface="PT Sans" charset="-52"/>
                <a:ea typeface="PT Sans" charset="-52"/>
                <a:cs typeface="PT Sans" charset="-52"/>
              </a:rPr>
              <a:t>XXX</a:t>
            </a:r>
            <a:br>
              <a:rPr lang="en-GB" altLang="en-US" sz="5400" dirty="0">
                <a:solidFill>
                  <a:schemeClr val="bg1"/>
                </a:solidFill>
                <a:latin typeface="PT Sans" charset="-52"/>
                <a:ea typeface="PT Sans" charset="-52"/>
                <a:cs typeface="PT Sans" charset="-52"/>
              </a:rPr>
            </a:br>
            <a:r>
              <a:rPr lang="en-GB" altLang="en-US" sz="5400" dirty="0">
                <a:solidFill>
                  <a:schemeClr val="bg1"/>
                </a:solidFill>
                <a:latin typeface="PT Sans" charset="-52"/>
                <a:ea typeface="PT Sans" charset="-52"/>
                <a:cs typeface="PT Sans" charset="-52"/>
              </a:rPr>
              <a:t>ATTRITION ANALYSIS</a:t>
            </a:r>
            <a:br>
              <a:rPr lang="en-GB" altLang="en-US" sz="5400" dirty="0">
                <a:solidFill>
                  <a:schemeClr val="bg1"/>
                </a:solidFill>
                <a:latin typeface="PT Sans" charset="-52"/>
                <a:ea typeface="PT Sans" charset="-52"/>
                <a:cs typeface="PT Sans" charset="-52"/>
              </a:rPr>
            </a:br>
            <a:r>
              <a:rPr lang="en-US" altLang="en-US" sz="5400" dirty="0">
                <a:solidFill>
                  <a:schemeClr val="bg1"/>
                </a:solidFill>
                <a:latin typeface="PT Sans" charset="-52"/>
                <a:ea typeface="PT Sans" charset="-52"/>
                <a:cs typeface="PT Sans" charset="-52"/>
              </a:rPr>
              <a:t>Jan-17 to Dec-17</a:t>
            </a:r>
            <a:endParaRPr lang="en-GB" altLang="en-US" sz="5400" dirty="0">
              <a:solidFill>
                <a:schemeClr val="bg1"/>
              </a:solidFill>
              <a:latin typeface="PT Sans" charset="-52"/>
              <a:ea typeface="PT Sans" charset="-52"/>
              <a:cs typeface="PT Sans" charset="-52"/>
            </a:endParaRPr>
          </a:p>
        </p:txBody>
      </p:sp>
      <p:pic>
        <p:nvPicPr>
          <p:cNvPr id="7" name="Picture 6">
            <a:extLst>
              <a:ext uri="{FF2B5EF4-FFF2-40B4-BE49-F238E27FC236}">
                <a16:creationId xmlns:a16="http://schemas.microsoft.com/office/drawing/2014/main" id="{AFED3170-A0A8-430C-87F9-1B252EC6117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048328" y="5014865"/>
            <a:ext cx="2607016" cy="12961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1A014-A17D-4BE0-A5C7-F59DA10F1E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C9CC0CE-D520-4208-87A3-5F1415303B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36B0B162-98EA-44AD-ABE7-BEA1BC23C542}"/>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508F92B4-B74B-4500-8076-011E3B4B94A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2A342B5-76D0-406F-B862-1157C4D4DE4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5504626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65ADA-942C-4A46-97A9-BDB2C883452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65157C9-84CB-4A74-80CD-E5593B159D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559A5B-C2B5-4203-AC50-903E77A67586}"/>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7C92263-01BC-44DC-81A8-1D0DFADEA85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C414BB3-C853-4EAD-9693-4AD066F627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69712805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91B49-6B3A-4BE1-B21A-8A55382A804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8F36A56-ED92-4C57-9957-82842F4ABBF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693D605-BBC0-4782-BEE4-C476816A981F}"/>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17BEAC2C-7A13-48AC-BF27-9594C5EFB12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F8BEFC30-EEE5-4122-AAD7-E63378030475}"/>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559893614"/>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665FB-7BD3-4268-B2F6-8F181F826E3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31779A-D4BA-4A15-A5CB-EB49AE77A9F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B849126D-AC8F-4BB8-82A5-CCD9921045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A44628F-8506-4103-8886-E4AB6190F827}"/>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FF44AA08-06D1-43A8-B29D-DC3CAFF828A7}"/>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E5399CCE-B06E-49AF-A034-E16843838413}"/>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373123212"/>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389D-75EC-47FB-9DBC-AF920B11B04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079BBD-B2DA-4E7C-A315-4349E137BC9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70F610-54F3-4FDF-96B7-C76CC236EE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6BD4417-EFAD-4CCB-A9E8-D6BE6D7E71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9819F-D815-4721-A834-3088EE077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AC7E4CC-22AC-4082-A0FC-39A06D2CA20E}"/>
              </a:ext>
            </a:extLst>
          </p:cNvPr>
          <p:cNvSpPr>
            <a:spLocks noGrp="1"/>
          </p:cNvSpPr>
          <p:nvPr>
            <p:ph type="dt" sz="half" idx="10"/>
          </p:nvPr>
        </p:nvSpPr>
        <p:spPr/>
        <p:txBody>
          <a:bodyPr/>
          <a:lstStyle/>
          <a:p>
            <a:endParaRPr lang="en-IN" dirty="0"/>
          </a:p>
        </p:txBody>
      </p:sp>
      <p:sp>
        <p:nvSpPr>
          <p:cNvPr id="8" name="Footer Placeholder 7">
            <a:extLst>
              <a:ext uri="{FF2B5EF4-FFF2-40B4-BE49-F238E27FC236}">
                <a16:creationId xmlns:a16="http://schemas.microsoft.com/office/drawing/2014/main" id="{EC98FD61-9501-4F62-AD31-49AC6702BE86}"/>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A726A48F-BF0F-43E1-8E39-A33D8EB17DA9}"/>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846760858"/>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112E8-F3DC-4F1A-A0D1-41F3C95D2C7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2ACEDCB-4B24-42DD-9C28-6933FB8397C6}"/>
              </a:ext>
            </a:extLst>
          </p:cNvPr>
          <p:cNvSpPr>
            <a:spLocks noGrp="1"/>
          </p:cNvSpPr>
          <p:nvPr>
            <p:ph type="dt" sz="half" idx="10"/>
          </p:nvPr>
        </p:nvSpPr>
        <p:spPr/>
        <p:txBody>
          <a:bodyPr/>
          <a:lstStyle/>
          <a:p>
            <a:endParaRPr lang="en-IN" dirty="0"/>
          </a:p>
        </p:txBody>
      </p:sp>
      <p:sp>
        <p:nvSpPr>
          <p:cNvPr id="4" name="Footer Placeholder 3">
            <a:extLst>
              <a:ext uri="{FF2B5EF4-FFF2-40B4-BE49-F238E27FC236}">
                <a16:creationId xmlns:a16="http://schemas.microsoft.com/office/drawing/2014/main" id="{4C6AA5B4-DB58-4BE6-87FC-E54322848816}"/>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6CB07BCE-C84A-4D15-BDCA-A4A17C81CC50}"/>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791258791"/>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50DDA-C0B9-46DE-84EF-23772545205A}"/>
              </a:ext>
            </a:extLst>
          </p:cNvPr>
          <p:cNvSpPr>
            <a:spLocks noGrp="1"/>
          </p:cNvSpPr>
          <p:nvPr>
            <p:ph type="dt" sz="half" idx="10"/>
          </p:nvPr>
        </p:nvSpPr>
        <p:spPr/>
        <p:txBody>
          <a:bodyPr/>
          <a:lstStyle/>
          <a:p>
            <a:endParaRPr lang="en-IN" dirty="0"/>
          </a:p>
        </p:txBody>
      </p:sp>
      <p:sp>
        <p:nvSpPr>
          <p:cNvPr id="3" name="Footer Placeholder 2">
            <a:extLst>
              <a:ext uri="{FF2B5EF4-FFF2-40B4-BE49-F238E27FC236}">
                <a16:creationId xmlns:a16="http://schemas.microsoft.com/office/drawing/2014/main" id="{EF973F24-8AC9-4153-9C0D-44F0B20F1488}"/>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FCBEC8F4-7CF3-41A1-B5DB-8C0F33912B3B}"/>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4504296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E2E8-29B4-4634-A9E4-71DE79E3105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B1B2468-33A2-4090-8055-C37D8D99339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D47D0B-2AB2-4A68-B334-4171BBEB5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BE0F6-F710-4561-B348-175A718A97F1}"/>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20A345A3-F2DE-4CCB-A45B-4B1D021AB9DE}"/>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7A2EFDBE-1C5F-4C29-BB7E-BD23EEF96A9F}"/>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131042707"/>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EABDA-0FBB-41B1-9543-8F6443B779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2BAB43-DA91-4B72-AF21-9B8C7A3A39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3B8F622B-C0C0-45AB-9DD8-6DAB3959C9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E727F-859F-4EA1-8504-8EE84E846D9F}"/>
              </a:ext>
            </a:extLst>
          </p:cNvPr>
          <p:cNvSpPr>
            <a:spLocks noGrp="1"/>
          </p:cNvSpPr>
          <p:nvPr>
            <p:ph type="dt" sz="half" idx="10"/>
          </p:nvPr>
        </p:nvSpPr>
        <p:spPr/>
        <p:txBody>
          <a:bodyPr/>
          <a:lstStyle/>
          <a:p>
            <a:endParaRPr lang="en-IN" dirty="0"/>
          </a:p>
        </p:txBody>
      </p:sp>
      <p:sp>
        <p:nvSpPr>
          <p:cNvPr id="6" name="Footer Placeholder 5">
            <a:extLst>
              <a:ext uri="{FF2B5EF4-FFF2-40B4-BE49-F238E27FC236}">
                <a16:creationId xmlns:a16="http://schemas.microsoft.com/office/drawing/2014/main" id="{D118DA33-1474-4C55-A272-673ECE7E1A91}"/>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FD546EBD-B5DA-4C33-BAA7-774E1DE6AA91}"/>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241165133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250D7-9E85-4B33-9603-5A2F703862B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487836C-F010-4B64-A76A-9C7909B86F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3816C1-B7E4-434B-95C0-A3D32F45B5AB}"/>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4B6D9190-AC00-4ED3-9224-6D6D5A1BFAEF}"/>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E27F6DE-8BFE-4F6F-BF5B-2951499E8BE6}"/>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79902745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7D8291-E703-470F-8206-BAF36BA0569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55E4336-1526-4599-B58B-FF3F71678DE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CFACB57-3162-40FC-AC8B-CF76BF5C2DC7}"/>
              </a:ext>
            </a:extLst>
          </p:cNvPr>
          <p:cNvSpPr>
            <a:spLocks noGrp="1"/>
          </p:cNvSpPr>
          <p:nvPr>
            <p:ph type="dt" sz="half" idx="10"/>
          </p:nvPr>
        </p:nvSpPr>
        <p:spPr/>
        <p:txBody>
          <a:bodyPr/>
          <a:lstStyle/>
          <a:p>
            <a:endParaRPr lang="en-IN" dirty="0"/>
          </a:p>
        </p:txBody>
      </p:sp>
      <p:sp>
        <p:nvSpPr>
          <p:cNvPr id="5" name="Footer Placeholder 4">
            <a:extLst>
              <a:ext uri="{FF2B5EF4-FFF2-40B4-BE49-F238E27FC236}">
                <a16:creationId xmlns:a16="http://schemas.microsoft.com/office/drawing/2014/main" id="{C617D200-1D49-467A-8977-7882867C9507}"/>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CB39BEEF-2013-41E7-A182-8A4515699132}"/>
              </a:ext>
            </a:extLst>
          </p:cNvPr>
          <p:cNvSpPr>
            <a:spLocks noGrp="1"/>
          </p:cNvSpPr>
          <p:nvPr>
            <p:ph type="sldNum" sz="quarter" idx="12"/>
          </p:nvPr>
        </p:nvSpPr>
        <p:spPr/>
        <p:txBody>
          <a:body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3567637216"/>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BA406-4755-414C-B6DE-72617AC546E0}"/>
              </a:ext>
            </a:extLst>
          </p:cNvPr>
          <p:cNvSpPr>
            <a:spLocks noGrp="1"/>
          </p:cNvSpPr>
          <p:nvPr>
            <p:ph type="title"/>
          </p:nvPr>
        </p:nvSpPr>
        <p:spPr>
          <a:xfrm>
            <a:off x="838200" y="365126"/>
            <a:ext cx="10515600" cy="1325563"/>
          </a:xfrm>
          <a:prstGeom prst="rect">
            <a:avLst/>
          </a:prstGeom>
        </p:spPr>
        <p:txBody>
          <a:bodyPr/>
          <a:lstStyle/>
          <a:p>
            <a:r>
              <a:rPr lang="en-US"/>
              <a:t>Click to edit Master title style</a:t>
            </a:r>
            <a:endParaRPr lang="en-GB"/>
          </a:p>
        </p:txBody>
      </p:sp>
      <p:pic>
        <p:nvPicPr>
          <p:cNvPr id="3" name="Picture 2">
            <a:extLst>
              <a:ext uri="{FF2B5EF4-FFF2-40B4-BE49-F238E27FC236}">
                <a16:creationId xmlns:a16="http://schemas.microsoft.com/office/drawing/2014/main" id="{78DE915D-638A-48DA-8992-9748E7D54466}"/>
              </a:ext>
            </a:extLst>
          </p:cNvPr>
          <p:cNvPicPr>
            <a:picLocks noChangeAspect="1"/>
          </p:cNvPicPr>
          <p:nvPr userDrawn="1"/>
        </p:nvPicPr>
        <p:blipFill>
          <a:blip r:embed="rId2"/>
          <a:stretch>
            <a:fillRect/>
          </a:stretch>
        </p:blipFill>
        <p:spPr>
          <a:xfrm>
            <a:off x="5400" y="0"/>
            <a:ext cx="12181201" cy="6858000"/>
          </a:xfrm>
          <a:prstGeom prst="rect">
            <a:avLst/>
          </a:prstGeom>
        </p:spPr>
      </p:pic>
      <p:sp>
        <p:nvSpPr>
          <p:cNvPr id="4" name="Rectangle 3">
            <a:extLst>
              <a:ext uri="{FF2B5EF4-FFF2-40B4-BE49-F238E27FC236}">
                <a16:creationId xmlns:a16="http://schemas.microsoft.com/office/drawing/2014/main" id="{A3FEA9C9-6852-46B5-A5C7-CD7427DBF593}"/>
              </a:ext>
            </a:extLst>
          </p:cNvPr>
          <p:cNvSpPr/>
          <p:nvPr userDrawn="1"/>
        </p:nvSpPr>
        <p:spPr>
          <a:xfrm>
            <a:off x="119336" y="5157192"/>
            <a:ext cx="4032448" cy="16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Picture 4">
            <a:extLst>
              <a:ext uri="{FF2B5EF4-FFF2-40B4-BE49-F238E27FC236}">
                <a16:creationId xmlns:a16="http://schemas.microsoft.com/office/drawing/2014/main" id="{5CAF56FC-7358-47D4-AA6C-5E4701B5ECA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2052" y="5131243"/>
            <a:ext cx="2607016" cy="1296144"/>
          </a:xfrm>
          <a:prstGeom prst="rect">
            <a:avLst/>
          </a:prstGeom>
        </p:spPr>
      </p:pic>
      <p:pic>
        <p:nvPicPr>
          <p:cNvPr id="7" name="Picture 6">
            <a:extLst>
              <a:ext uri="{FF2B5EF4-FFF2-40B4-BE49-F238E27FC236}">
                <a16:creationId xmlns:a16="http://schemas.microsoft.com/office/drawing/2014/main" id="{F78ADE75-B708-4075-BCB7-B5B5502C67E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389353" y="3550928"/>
            <a:ext cx="413249" cy="413249"/>
          </a:xfrm>
          <a:prstGeom prst="rect">
            <a:avLst/>
          </a:prstGeom>
        </p:spPr>
      </p:pic>
      <p:pic>
        <p:nvPicPr>
          <p:cNvPr id="8" name="Picture 7">
            <a:extLst>
              <a:ext uri="{FF2B5EF4-FFF2-40B4-BE49-F238E27FC236}">
                <a16:creationId xmlns:a16="http://schemas.microsoft.com/office/drawing/2014/main" id="{9B4C9D8C-09F9-48A3-9A22-426FEB9B469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480375" y="5130156"/>
            <a:ext cx="220591" cy="220591"/>
          </a:xfrm>
          <a:prstGeom prst="rect">
            <a:avLst/>
          </a:prstGeom>
        </p:spPr>
      </p:pic>
      <p:pic>
        <p:nvPicPr>
          <p:cNvPr id="9" name="Picture 8">
            <a:extLst>
              <a:ext uri="{FF2B5EF4-FFF2-40B4-BE49-F238E27FC236}">
                <a16:creationId xmlns:a16="http://schemas.microsoft.com/office/drawing/2014/main" id="{E12DEF75-8884-4125-9987-89D27250B372}"/>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870796" y="5643025"/>
            <a:ext cx="444928" cy="444928"/>
          </a:xfrm>
          <a:prstGeom prst="rect">
            <a:avLst/>
          </a:prstGeom>
        </p:spPr>
      </p:pic>
      <p:sp>
        <p:nvSpPr>
          <p:cNvPr id="10" name="TextBox 9">
            <a:extLst>
              <a:ext uri="{FF2B5EF4-FFF2-40B4-BE49-F238E27FC236}">
                <a16:creationId xmlns:a16="http://schemas.microsoft.com/office/drawing/2014/main" id="{52CCB465-4F20-448F-8FA2-62AB6F1A8A25}"/>
              </a:ext>
            </a:extLst>
          </p:cNvPr>
          <p:cNvSpPr txBox="1"/>
          <p:nvPr userDrawn="1"/>
        </p:nvSpPr>
        <p:spPr>
          <a:xfrm>
            <a:off x="7006924" y="2148666"/>
            <a:ext cx="5019490" cy="4035464"/>
          </a:xfrm>
          <a:prstGeom prst="rect">
            <a:avLst/>
          </a:prstGeom>
          <a:noFill/>
        </p:spPr>
        <p:txBody>
          <a:bodyPr wrap="square" rtlCol="0">
            <a:spAutoFit/>
          </a:bodyPr>
          <a:lstStyle/>
          <a:p>
            <a:pPr algn="r"/>
            <a:r>
              <a:rPr lang="en-GB" sz="2053" b="1" dirty="0">
                <a:solidFill>
                  <a:schemeClr val="bg1"/>
                </a:solidFill>
                <a:latin typeface="PT Sans"/>
              </a:rPr>
              <a:t>Contact Us</a:t>
            </a:r>
          </a:p>
          <a:p>
            <a:pPr algn="r"/>
            <a:endParaRPr lang="en-GB" sz="1400" b="1" dirty="0">
              <a:solidFill>
                <a:schemeClr val="bg1"/>
              </a:solidFill>
              <a:latin typeface="PT Sans"/>
            </a:endParaRPr>
          </a:p>
          <a:p>
            <a:pPr algn="r"/>
            <a:endParaRPr lang="en-GB" sz="2053" b="1" dirty="0">
              <a:solidFill>
                <a:schemeClr val="bg1"/>
              </a:solidFill>
              <a:latin typeface="PT Sans"/>
            </a:endParaRPr>
          </a:p>
          <a:p>
            <a:pPr algn="r"/>
            <a:r>
              <a:rPr lang="en-GB" sz="2053" b="1" dirty="0">
                <a:solidFill>
                  <a:schemeClr val="bg1"/>
                </a:solidFill>
                <a:latin typeface="PT Sans"/>
              </a:rPr>
              <a:t>AceNgage Infoservices Private Limited</a:t>
            </a:r>
          </a:p>
          <a:p>
            <a:pPr algn="r"/>
            <a:endParaRPr lang="en-GB" sz="2053" b="1" dirty="0">
              <a:solidFill>
                <a:schemeClr val="bg1"/>
              </a:solidFill>
              <a:latin typeface="PT Sans"/>
            </a:endParaRPr>
          </a:p>
          <a:p>
            <a:pPr algn="r"/>
            <a:r>
              <a:rPr lang="en-GB" b="1" dirty="0">
                <a:solidFill>
                  <a:schemeClr val="bg1"/>
                </a:solidFill>
                <a:latin typeface="PT Sans"/>
              </a:rPr>
              <a:t>#18/3, Executive Chambers</a:t>
            </a:r>
          </a:p>
          <a:p>
            <a:pPr algn="r"/>
            <a:r>
              <a:rPr lang="en-GB" b="1" dirty="0">
                <a:solidFill>
                  <a:schemeClr val="bg1"/>
                </a:solidFill>
                <a:latin typeface="PT Sans"/>
              </a:rPr>
              <a:t>Cunningham Road</a:t>
            </a:r>
          </a:p>
          <a:p>
            <a:pPr algn="r"/>
            <a:r>
              <a:rPr lang="en-GB" b="1" dirty="0">
                <a:solidFill>
                  <a:schemeClr val="bg1"/>
                </a:solidFill>
                <a:latin typeface="PT Sans"/>
              </a:rPr>
              <a:t>Bangalore – 560 052</a:t>
            </a:r>
          </a:p>
          <a:p>
            <a:pPr algn="r"/>
            <a:r>
              <a:rPr lang="en-GB" b="1" dirty="0">
                <a:solidFill>
                  <a:schemeClr val="bg1"/>
                </a:solidFill>
                <a:latin typeface="PT Sans"/>
              </a:rPr>
              <a:t>Karnataka, India</a:t>
            </a:r>
          </a:p>
          <a:p>
            <a:pPr algn="r"/>
            <a:endParaRPr lang="en-GB" sz="2053" b="1" dirty="0">
              <a:solidFill>
                <a:schemeClr val="bg1"/>
              </a:solidFill>
              <a:latin typeface="PT Sans"/>
            </a:endParaRPr>
          </a:p>
          <a:p>
            <a:pPr algn="r"/>
            <a:r>
              <a:rPr lang="en-GB" sz="2053" b="1" dirty="0">
                <a:solidFill>
                  <a:schemeClr val="bg1"/>
                </a:solidFill>
                <a:latin typeface="PT Sans"/>
              </a:rPr>
              <a:t>+91 80 4283 4333</a:t>
            </a:r>
          </a:p>
          <a:p>
            <a:pPr algn="r"/>
            <a:endParaRPr lang="en-GB" sz="2053" b="1" dirty="0">
              <a:solidFill>
                <a:schemeClr val="bg1"/>
              </a:solidFill>
              <a:latin typeface="PT Sans"/>
            </a:endParaRPr>
          </a:p>
          <a:p>
            <a:pPr algn="r"/>
            <a:r>
              <a:rPr lang="en-GB" sz="2053" b="1" dirty="0">
                <a:solidFill>
                  <a:schemeClr val="bg1"/>
                </a:solidFill>
                <a:latin typeface="PT Sans"/>
              </a:rPr>
              <a:t>mis@acengage.com</a:t>
            </a:r>
          </a:p>
        </p:txBody>
      </p:sp>
    </p:spTree>
    <p:extLst>
      <p:ext uri="{BB962C8B-B14F-4D97-AF65-F5344CB8AC3E}">
        <p14:creationId xmlns:p14="http://schemas.microsoft.com/office/powerpoint/2010/main" val="2143188179"/>
      </p:ext>
    </p:extLst>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032" name="Line 124"/>
          <p:cNvSpPr>
            <a:spLocks noChangeShapeType="1"/>
          </p:cNvSpPr>
          <p:nvPr userDrawn="1"/>
        </p:nvSpPr>
        <p:spPr bwMode="auto">
          <a:xfrm flipV="1">
            <a:off x="0" y="502008"/>
            <a:ext cx="12192000" cy="0"/>
          </a:xfrm>
          <a:prstGeom prst="line">
            <a:avLst/>
          </a:prstGeom>
          <a:noFill/>
          <a:ln w="9525">
            <a:solidFill>
              <a:srgbClr val="F8971C"/>
            </a:solidFill>
            <a:round/>
            <a:headEnd/>
            <a:tailEnd/>
          </a:ln>
        </p:spPr>
        <p:txBody>
          <a:bodyPr/>
          <a:lstStyle/>
          <a:p>
            <a:pPr>
              <a:defRPr/>
            </a:pPr>
            <a:endParaRPr lang="en-US" dirty="0"/>
          </a:p>
        </p:txBody>
      </p:sp>
      <p:sp>
        <p:nvSpPr>
          <p:cNvPr id="9" name="Text Box 125"/>
          <p:cNvSpPr txBox="1">
            <a:spLocks noChangeArrowheads="1"/>
          </p:cNvSpPr>
          <p:nvPr userDrawn="1"/>
        </p:nvSpPr>
        <p:spPr bwMode="auto">
          <a:xfrm>
            <a:off x="334434" y="1"/>
            <a:ext cx="11857567" cy="396875"/>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sz="2000" b="1" dirty="0">
              <a:latin typeface="Lucida Sans" panose="020B0602030504020204" pitchFamily="34" charset="0"/>
            </a:endParaRPr>
          </a:p>
        </p:txBody>
      </p:sp>
      <p:sp>
        <p:nvSpPr>
          <p:cNvPr id="10" name="Text Box 128"/>
          <p:cNvSpPr txBox="1">
            <a:spLocks noChangeArrowheads="1"/>
          </p:cNvSpPr>
          <p:nvPr userDrawn="1"/>
        </p:nvSpPr>
        <p:spPr bwMode="auto">
          <a:xfrm>
            <a:off x="239184" y="-13415"/>
            <a:ext cx="11808883" cy="366713"/>
          </a:xfrm>
          <a:prstGeom prst="rect">
            <a:avLst/>
          </a:prstGeom>
          <a:noFill/>
          <a:ln>
            <a:noFill/>
          </a:ln>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defRPr/>
            </a:pPr>
            <a:endParaRPr lang="en-IN" dirty="0">
              <a:solidFill>
                <a:srgbClr val="171717"/>
              </a:solidFill>
              <a:latin typeface="Lucida Sans" panose="020B0602030504020204" pitchFamily="34" charset="0"/>
            </a:endParaRPr>
          </a:p>
        </p:txBody>
      </p:sp>
      <p:sp>
        <p:nvSpPr>
          <p:cNvPr id="1037" name="TextBox 12"/>
          <p:cNvSpPr txBox="1">
            <a:spLocks noChangeArrowheads="1"/>
          </p:cNvSpPr>
          <p:nvPr userDrawn="1"/>
        </p:nvSpPr>
        <p:spPr bwMode="auto">
          <a:xfrm>
            <a:off x="10892811" y="110285"/>
            <a:ext cx="1151467" cy="307975"/>
          </a:xfrm>
          <a:prstGeom prst="rect">
            <a:avLst/>
          </a:prstGeom>
          <a:noFill/>
          <a:ln>
            <a:noFill/>
          </a:ln>
        </p:spPr>
        <p:txBody>
          <a:bodyPr>
            <a:spAutoFit/>
          </a:bodyPr>
          <a:lstStyle/>
          <a:p>
            <a:pPr algn="ctr">
              <a:defRPr/>
            </a:pPr>
            <a:fld id="{2E8854FA-650C-4405-90B1-1D01F8F3A1F3}" type="slidenum">
              <a:rPr lang="en-GB" altLang="en-US" sz="1400" b="1" smtClean="0">
                <a:solidFill>
                  <a:srgbClr val="128CB0"/>
                </a:solidFill>
                <a:latin typeface="Segoe UI" pitchFamily="34" charset="0"/>
                <a:cs typeface="Segoe UI" pitchFamily="34" charset="0"/>
              </a:rPr>
              <a:pPr algn="ctr">
                <a:defRPr/>
              </a:pPr>
              <a:t>‹#›</a:t>
            </a:fld>
            <a:endParaRPr lang="en-GB" altLang="en-US" sz="1400" b="1" dirty="0">
              <a:solidFill>
                <a:srgbClr val="128CB0"/>
              </a:solidFill>
              <a:latin typeface="Segoe UI" pitchFamily="34" charset="0"/>
              <a:cs typeface="Segoe UI" pitchFamily="34" charset="0"/>
            </a:endParaRPr>
          </a:p>
        </p:txBody>
      </p:sp>
      <p:pic>
        <p:nvPicPr>
          <p:cNvPr id="7" name="Picture 6">
            <a:extLst>
              <a:ext uri="{FF2B5EF4-FFF2-40B4-BE49-F238E27FC236}">
                <a16:creationId xmlns:a16="http://schemas.microsoft.com/office/drawing/2014/main" id="{1529758D-211E-460C-8479-C1B457302357}"/>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1225833" y="6374688"/>
            <a:ext cx="919095" cy="454460"/>
          </a:xfrm>
          <a:prstGeom prst="rect">
            <a:avLst/>
          </a:prstGeom>
        </p:spPr>
      </p:pic>
    </p:spTree>
  </p:cSld>
  <p:clrMap bg1="lt1" tx1="dk1" bg2="lt2" tx2="dk2" accent1="accent1" accent2="accent2" accent3="accent3" accent4="accent4" accent5="accent5" accent6="accent6" hlink="hlink" folHlink="folHlink"/>
  <p:sldLayoutIdLst>
    <p:sldLayoutId id="2147485306" r:id="rId1"/>
    <p:sldLayoutId id="2147485291" r:id="rId2"/>
    <p:sldLayoutId id="2147485308" r:id="rId3"/>
    <p:sldLayoutId id="2147485292" r:id="rId4"/>
    <p:sldLayoutId id="2147485293" r:id="rId5"/>
    <p:sldLayoutId id="2147485294" r:id="rId6"/>
    <p:sldLayoutId id="2147485295" r:id="rId7"/>
    <p:sldLayoutId id="2147485296" r:id="rId8"/>
    <p:sldLayoutId id="2147485297" r:id="rId9"/>
    <p:sldLayoutId id="2147485298" r:id="rId10"/>
    <p:sldLayoutId id="2147485299" r:id="rId11"/>
    <p:sldLayoutId id="2147485300" r:id="rId12"/>
    <p:sldLayoutId id="2147485301" r:id="rId13"/>
    <p:sldLayoutId id="2147485302" r:id="rId14"/>
    <p:sldLayoutId id="2147485303" r:id="rId15"/>
    <p:sldLayoutId id="2147485304" r:id="rId16"/>
    <p:sldLayoutId id="2147485305" r:id="rId17"/>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eaLnBrk="1" fontAlgn="base" hangingPunct="1">
        <a:spcBef>
          <a:spcPct val="20000"/>
        </a:spcBef>
        <a:spcAft>
          <a:spcPct val="0"/>
        </a:spcAft>
        <a:defRPr sz="2000">
          <a:solidFill>
            <a:schemeClr val="tx1"/>
          </a:solidFill>
          <a:latin typeface="+mn-lt"/>
          <a:cs typeface="+mn-cs"/>
        </a:defRPr>
      </a:lvl6pPr>
      <a:lvl7pPr marL="2971800" indent="-228600" algn="l" rtl="0" eaLnBrk="1" fontAlgn="base" hangingPunct="1">
        <a:spcBef>
          <a:spcPct val="20000"/>
        </a:spcBef>
        <a:spcAft>
          <a:spcPct val="0"/>
        </a:spcAft>
        <a:defRPr sz="2000">
          <a:solidFill>
            <a:schemeClr val="tx1"/>
          </a:solidFill>
          <a:latin typeface="+mn-lt"/>
          <a:cs typeface="+mn-cs"/>
        </a:defRPr>
      </a:lvl7pPr>
      <a:lvl8pPr marL="3429000" indent="-228600" algn="l" rtl="0" eaLnBrk="1" fontAlgn="base" hangingPunct="1">
        <a:spcBef>
          <a:spcPct val="20000"/>
        </a:spcBef>
        <a:spcAft>
          <a:spcPct val="0"/>
        </a:spcAft>
        <a:defRPr sz="2000">
          <a:solidFill>
            <a:schemeClr val="tx1"/>
          </a:solidFill>
          <a:latin typeface="+mn-lt"/>
          <a:cs typeface="+mn-cs"/>
        </a:defRPr>
      </a:lvl8pPr>
      <a:lvl9pPr marL="3886200" indent="-228600" algn="l" rtl="0" eaLnBrk="1" fontAlgn="base" hangingPunct="1">
        <a:spcBef>
          <a:spcPct val="20000"/>
        </a:spcBef>
        <a:spcAft>
          <a:spcPct val="0"/>
        </a:spcAft>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0C74D3-04D9-41C7-A5EC-0C732A572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30B5B0-4E62-4F4C-88AA-50878E935B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0E05A3-0A2D-4F4E-B58F-58FC575963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dirty="0"/>
          </a:p>
        </p:txBody>
      </p:sp>
      <p:sp>
        <p:nvSpPr>
          <p:cNvPr id="5" name="Footer Placeholder 4">
            <a:extLst>
              <a:ext uri="{FF2B5EF4-FFF2-40B4-BE49-F238E27FC236}">
                <a16:creationId xmlns:a16="http://schemas.microsoft.com/office/drawing/2014/main" id="{09692073-4A3F-4EC1-92EB-BC5352A758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DB3E7DA6-C861-4811-B712-334ABA2920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3AEF24-2BE9-43DD-9950-BD66F84F2354}" type="slidenum">
              <a:rPr lang="en-IN" smtClean="0"/>
              <a:pPr/>
              <a:t>‹#›</a:t>
            </a:fld>
            <a:endParaRPr lang="en-IN" dirty="0"/>
          </a:p>
        </p:txBody>
      </p:sp>
    </p:spTree>
    <p:extLst>
      <p:ext uri="{BB962C8B-B14F-4D97-AF65-F5344CB8AC3E}">
        <p14:creationId xmlns:p14="http://schemas.microsoft.com/office/powerpoint/2010/main" val="1132809327"/>
      </p:ext>
    </p:extLst>
  </p:cSld>
  <p:clrMap bg1="lt1" tx1="dk1" bg2="lt2" tx2="dk2" accent1="accent1" accent2="accent2" accent3="accent3" accent4="accent4" accent5="accent5" accent6="accent6" hlink="hlink" folHlink="folHlink"/>
  <p:sldLayoutIdLst>
    <p:sldLayoutId id="2147485312" r:id="rId1"/>
    <p:sldLayoutId id="2147485313" r:id="rId2"/>
    <p:sldLayoutId id="2147485314" r:id="rId3"/>
    <p:sldLayoutId id="2147485315" r:id="rId4"/>
    <p:sldLayoutId id="2147485316" r:id="rId5"/>
    <p:sldLayoutId id="2147485317" r:id="rId6"/>
    <p:sldLayoutId id="2147485318" r:id="rId7"/>
    <p:sldLayoutId id="2147485319" r:id="rId8"/>
    <p:sldLayoutId id="2147485320" r:id="rId9"/>
    <p:sldLayoutId id="2147485321" r:id="rId10"/>
    <p:sldLayoutId id="2147485322" r:id="rId11"/>
  </p:sldLayoutIdLst>
  <mc:AlternateContent xmlns:mc="http://schemas.openxmlformats.org/markup-compatibility/2006" xmlns:p14="http://schemas.microsoft.com/office/powerpoint/2010/main">
    <mc:Choice Requires="p14">
      <p:transition spd="slow" p14:dur="3900">
        <p14:glitter dir="u"/>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3.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9.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2.jpe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0.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media" Target="../media/media2.mp3"/><Relationship Id="rId7" Type="http://schemas.openxmlformats.org/officeDocument/2006/relationships/image" Target="../media/image8.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openxmlformats.org/officeDocument/2006/relationships/audio" Target="../media/media2.mp3"/><Relationship Id="rId9" Type="http://schemas.openxmlformats.org/officeDocument/2006/relationships/image" Target="../media/image10.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jpg"/><Relationship Id="rId7" Type="http://schemas.openxmlformats.org/officeDocument/2006/relationships/image" Target="../media/image8.png"/><Relationship Id="rId2" Type="http://schemas.openxmlformats.org/officeDocument/2006/relationships/slideLayout" Target="../slideLayouts/slideLayout8.xml"/><Relationship Id="rId1" Type="http://schemas.openxmlformats.org/officeDocument/2006/relationships/tags" Target="../tags/tag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p:nvPr/>
        </p:nvSpPr>
        <p:spPr>
          <a:xfrm>
            <a:off x="1158240" y="44624"/>
            <a:ext cx="9858375" cy="439615"/>
          </a:xfrm>
          <a:prstGeom prst="rect">
            <a:avLst/>
          </a:prstGeom>
          <a:noFill/>
          <a:ln>
            <a:noFill/>
          </a:ln>
          <a:effectLst>
            <a:glow rad="139700">
              <a:schemeClr val="accent5">
                <a:satMod val="175000"/>
                <a:alpha val="40000"/>
              </a:schemeClr>
            </a:glow>
          </a:effectLst>
        </p:spPr>
        <p:txBody>
          <a:bodyPr vert="horz" wrap="square" lIns="85725" tIns="42863" rIns="85725" bIns="42863" rtlCol="0" anchor="ctr">
            <a:normAutofit fontScale="97500"/>
          </a:bodyPr>
          <a:lstStyle>
            <a:lvl1pPr>
              <a:defRPr>
                <a:latin typeface="+mj-lt"/>
                <a:ea typeface="+mj-ea"/>
                <a:cs typeface="+mj-cs"/>
              </a:defRPr>
            </a:lvl1pPr>
          </a:lstStyle>
          <a:p>
            <a:pPr algn="ctr"/>
            <a:r>
              <a:rPr lang="en-US" sz="2400" b="1" kern="0" dirty="0">
                <a:solidFill>
                  <a:schemeClr val="accent6">
                    <a:lumMod val="75000"/>
                  </a:schemeClr>
                </a:solidFill>
                <a:latin typeface="Segoe UI" panose="020B0502040204020203" pitchFamily="34" charset="0"/>
                <a:cs typeface="Segoe UI" panose="020B0502040204020203" pitchFamily="34" charset="0"/>
              </a:rPr>
              <a:t>OVERALL BEST SME</a:t>
            </a:r>
          </a:p>
        </p:txBody>
      </p:sp>
      <p:sp>
        <p:nvSpPr>
          <p:cNvPr id="5" name="TextBox 4">
            <a:extLst>
              <a:ext uri="{FF2B5EF4-FFF2-40B4-BE49-F238E27FC236}">
                <a16:creationId xmlns:a16="http://schemas.microsoft.com/office/drawing/2014/main" id="{75598E66-D416-20F9-F1A6-DAF1CE59E732}"/>
              </a:ext>
            </a:extLst>
          </p:cNvPr>
          <p:cNvSpPr txBox="1"/>
          <p:nvPr/>
        </p:nvSpPr>
        <p:spPr>
          <a:xfrm>
            <a:off x="6461761" y="1188720"/>
            <a:ext cx="5120639" cy="4662815"/>
          </a:xfrm>
          <a:prstGeom prst="rect">
            <a:avLst/>
          </a:prstGeom>
          <a:noFill/>
        </p:spPr>
        <p:txBody>
          <a:bodyPr wrap="square" rtlCol="0">
            <a:spAutoFit/>
          </a:bodyPr>
          <a:lstStyle/>
          <a:p>
            <a:pPr>
              <a:lnSpc>
                <a:spcPct val="150000"/>
              </a:lnSpc>
            </a:pPr>
            <a:r>
              <a:rPr lang="en-CA" b="1" dirty="0"/>
              <a:t>Scoring methodology:</a:t>
            </a:r>
          </a:p>
          <a:p>
            <a:pPr>
              <a:lnSpc>
                <a:spcPct val="150000"/>
              </a:lnSpc>
            </a:pPr>
            <a:endParaRPr lang="en-CA" dirty="0"/>
          </a:p>
          <a:p>
            <a:pPr marL="171450" indent="-171450">
              <a:lnSpc>
                <a:spcPct val="150000"/>
              </a:lnSpc>
              <a:buFont typeface="Arial" panose="020B0604020202020204" pitchFamily="34" charset="0"/>
              <a:buChar char="•"/>
            </a:pPr>
            <a:r>
              <a:rPr lang="en-CA" dirty="0"/>
              <a:t>Parameters considered are:</a:t>
            </a:r>
          </a:p>
          <a:p>
            <a:pPr marL="445770" lvl="1" indent="-171450">
              <a:lnSpc>
                <a:spcPct val="150000"/>
              </a:lnSpc>
              <a:buFont typeface="Arial" panose="020B0604020202020204" pitchFamily="34" charset="0"/>
              <a:buChar char="•"/>
            </a:pPr>
            <a:r>
              <a:rPr lang="en-CA" dirty="0"/>
              <a:t>% of team achieving all KRAs</a:t>
            </a:r>
          </a:p>
          <a:p>
            <a:pPr marL="445770" lvl="1" indent="-171450">
              <a:lnSpc>
                <a:spcPct val="150000"/>
              </a:lnSpc>
              <a:buFont typeface="Arial" panose="020B0604020202020204" pitchFamily="34" charset="0"/>
              <a:buChar char="•"/>
            </a:pPr>
            <a:r>
              <a:rPr lang="en-CA" dirty="0"/>
              <a:t>Adherence/Productivity</a:t>
            </a:r>
          </a:p>
          <a:p>
            <a:pPr marL="445770" lvl="1" indent="-171450">
              <a:lnSpc>
                <a:spcPct val="150000"/>
              </a:lnSpc>
              <a:buFont typeface="Arial" panose="020B0604020202020204" pitchFamily="34" charset="0"/>
              <a:buChar char="•"/>
            </a:pPr>
            <a:r>
              <a:rPr lang="en-CA" dirty="0"/>
              <a:t>Quality performance</a:t>
            </a:r>
          </a:p>
          <a:p>
            <a:pPr marL="445770" lvl="1" indent="-171450">
              <a:lnSpc>
                <a:spcPct val="150000"/>
              </a:lnSpc>
              <a:buFont typeface="Arial" panose="020B0604020202020204" pitchFamily="34" charset="0"/>
              <a:buChar char="•"/>
            </a:pPr>
            <a:r>
              <a:rPr lang="en-CA" dirty="0"/>
              <a:t>Controllable &amp; Red flag (for Exits)</a:t>
            </a:r>
          </a:p>
          <a:p>
            <a:pPr marL="445770" lvl="1" indent="-171450">
              <a:lnSpc>
                <a:spcPct val="150000"/>
              </a:lnSpc>
              <a:buFont typeface="Arial" panose="020B0604020202020204" pitchFamily="34" charset="0"/>
              <a:buChar char="•"/>
            </a:pPr>
            <a:r>
              <a:rPr lang="en-CA" dirty="0"/>
              <a:t>Interventions &amp; LinkedIn (for CE)</a:t>
            </a:r>
          </a:p>
          <a:p>
            <a:pPr marL="171450" indent="-171450">
              <a:lnSpc>
                <a:spcPct val="150000"/>
              </a:lnSpc>
              <a:buFont typeface="Arial" panose="020B0604020202020204" pitchFamily="34" charset="0"/>
              <a:buChar char="•"/>
            </a:pPr>
            <a:r>
              <a:rPr lang="en-CA" dirty="0"/>
              <a:t>Weightage is assigned to each parameter</a:t>
            </a:r>
          </a:p>
          <a:p>
            <a:pPr marL="171450" indent="-171450">
              <a:lnSpc>
                <a:spcPct val="150000"/>
              </a:lnSpc>
              <a:buFont typeface="Arial" panose="020B0604020202020204" pitchFamily="34" charset="0"/>
              <a:buChar char="•"/>
            </a:pPr>
            <a:r>
              <a:rPr lang="en-CA" dirty="0"/>
              <a:t>Score calculated for actual performance achieved</a:t>
            </a:r>
          </a:p>
          <a:p>
            <a:pPr marL="171450" indent="-171450">
              <a:lnSpc>
                <a:spcPct val="150000"/>
              </a:lnSpc>
              <a:buFont typeface="Arial" panose="020B0604020202020204" pitchFamily="34" charset="0"/>
              <a:buChar char="•"/>
            </a:pPr>
            <a:endParaRPr lang="en-CA" dirty="0"/>
          </a:p>
        </p:txBody>
      </p:sp>
      <p:sp>
        <p:nvSpPr>
          <p:cNvPr id="2" name="TextBox 1">
            <a:extLst>
              <a:ext uri="{FF2B5EF4-FFF2-40B4-BE49-F238E27FC236}">
                <a16:creationId xmlns:a16="http://schemas.microsoft.com/office/drawing/2014/main" id="{9F8F65CE-9D61-C633-2A2A-95F0A397D8CB}"/>
              </a:ext>
            </a:extLst>
          </p:cNvPr>
          <p:cNvSpPr txBox="1"/>
          <p:nvPr/>
        </p:nvSpPr>
        <p:spPr>
          <a:xfrm>
            <a:off x="2704892" y="874287"/>
            <a:ext cx="1600200" cy="461665"/>
          </a:xfrm>
          <a:prstGeom prst="rect">
            <a:avLst/>
          </a:prstGeom>
          <a:noFill/>
        </p:spPr>
        <p:txBody>
          <a:bodyPr wrap="square" rtlCol="0">
            <a:spAutoFit/>
          </a:bodyPr>
          <a:lstStyle/>
          <a:p>
            <a:pPr algn="ctr"/>
            <a:r>
              <a:rPr lang="en-US" sz="2400" b="1" dirty="0"/>
              <a:t>Mar’23</a:t>
            </a:r>
            <a:endParaRPr lang="en-CA" sz="2400" b="1" dirty="0"/>
          </a:p>
        </p:txBody>
      </p:sp>
      <p:pic>
        <p:nvPicPr>
          <p:cNvPr id="6" name="Picture 5">
            <a:extLst>
              <a:ext uri="{FF2B5EF4-FFF2-40B4-BE49-F238E27FC236}">
                <a16:creationId xmlns:a16="http://schemas.microsoft.com/office/drawing/2014/main" id="{5E2A1210-6E9E-7897-2621-9464CA4F1649}"/>
              </a:ext>
            </a:extLst>
          </p:cNvPr>
          <p:cNvPicPr>
            <a:picLocks noChangeAspect="1"/>
          </p:cNvPicPr>
          <p:nvPr/>
        </p:nvPicPr>
        <p:blipFill>
          <a:blip r:embed="rId2"/>
          <a:stretch>
            <a:fillRect/>
          </a:stretch>
        </p:blipFill>
        <p:spPr>
          <a:xfrm>
            <a:off x="1747520" y="1335952"/>
            <a:ext cx="3810000" cy="3947248"/>
          </a:xfrm>
          <a:prstGeom prst="rect">
            <a:avLst/>
          </a:prstGeom>
        </p:spPr>
      </p:pic>
    </p:spTree>
    <p:extLst>
      <p:ext uri="{BB962C8B-B14F-4D97-AF65-F5344CB8AC3E}">
        <p14:creationId xmlns:p14="http://schemas.microsoft.com/office/powerpoint/2010/main" val="1579976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112CD91-4CC9-E803-3127-7FA18C992050}"/>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43268205-A624-85E4-D497-49214274F3E1}"/>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023A828B-7F78-8592-2E17-D30EFF255F97}"/>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1F8723EA-06DD-2A90-7E71-BEFADD6782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567B7D16-782D-230E-0EB2-BB13452500C5}"/>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B199260D-B04A-E77A-63C9-39AA60A797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7" name="Wave 26"/>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KAVINI</a:t>
            </a:r>
          </a:p>
        </p:txBody>
      </p:sp>
      <p:sp>
        <p:nvSpPr>
          <p:cNvPr id="28" name="Up Ribbon 27"/>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4" name="TextBox 33"/>
          <p:cNvSpPr txBox="1"/>
          <p:nvPr/>
        </p:nvSpPr>
        <p:spPr>
          <a:xfrm>
            <a:off x="3818746" y="807670"/>
            <a:ext cx="5085565" cy="5170646"/>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Thank you for always being willing to jump on calls last minute to help our clients! When there was a need to do a quick fix for all the interviews that were taken, you did not say a NO.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attitude to do “whatever it takes” helped us close the client reporting on time. You did an amazing job handling everything calmly with a smile, keeping things organized and pulling everything together to ensure the client deliverables are met!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This to us is ownership! Well done:)</a:t>
            </a:r>
            <a:endParaRPr lang="en-US" sz="2200" b="1" i="1" dirty="0">
              <a:solidFill>
                <a:schemeClr val="bg1"/>
              </a:solidFill>
              <a:latin typeface="Monotype Corsiva" panose="03010101010201010101" pitchFamily="66" charset="0"/>
              <a:cs typeface="Mongolian Baiti" panose="03000500000000000000" pitchFamily="66" charset="0"/>
            </a:endParaRPr>
          </a:p>
          <a:p>
            <a:pPr algn="just"/>
            <a:endParaRPr lang="en-US" sz="2200" b="1" i="1" dirty="0">
              <a:solidFill>
                <a:schemeClr val="bg1"/>
              </a:solidFill>
              <a:latin typeface="Monotype Corsiva" panose="03010101010201010101" pitchFamily="66" charset="0"/>
              <a:cs typeface="Mongolian Baiti" panose="03000500000000000000" pitchFamily="66" charset="0"/>
            </a:endParaRPr>
          </a:p>
          <a:p>
            <a:pPr algn="just"/>
            <a:r>
              <a:rPr lang="en-US" sz="2200" b="1" i="1" dirty="0">
                <a:solidFill>
                  <a:schemeClr val="bg1"/>
                </a:solidFill>
                <a:latin typeface="Monotype Corsiva" panose="03010101010201010101" pitchFamily="66" charset="0"/>
                <a:cs typeface="Mongolian Baiti" panose="03000500000000000000" pitchFamily="66" charset="0"/>
              </a:rPr>
              <a:t>	          Good Job indeed!</a:t>
            </a:r>
          </a:p>
        </p:txBody>
      </p:sp>
      <p:pic>
        <p:nvPicPr>
          <p:cNvPr id="3" name="Picture 2" descr="A person smiling for the camera&#10;&#10;Description automatically generated with medium confidence">
            <a:extLst>
              <a:ext uri="{FF2B5EF4-FFF2-40B4-BE49-F238E27FC236}">
                <a16:creationId xmlns:a16="http://schemas.microsoft.com/office/drawing/2014/main" id="{1FF13646-DF7E-B382-205C-A74C7714A0D4}"/>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3488" y="452472"/>
            <a:ext cx="2743200" cy="2743200"/>
          </a:xfrm>
          <a:prstGeom prst="ellipse">
            <a:avLst/>
          </a:prstGeom>
        </p:spPr>
      </p:pic>
    </p:spTree>
    <p:custDataLst>
      <p:tags r:id="rId1"/>
    </p:custDataLst>
    <p:extLst>
      <p:ext uri="{BB962C8B-B14F-4D97-AF65-F5344CB8AC3E}">
        <p14:creationId xmlns:p14="http://schemas.microsoft.com/office/powerpoint/2010/main" val="744665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25">
        <p15:prstTrans prst="curtains"/>
      </p:transition>
    </mc:Choice>
    <mc:Fallback xmlns="">
      <p:transition spd="slow" advTm="1572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1000"/>
                                        <p:tgtEl>
                                          <p:spTgt spid="34"/>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anim calcmode="lin" valueType="num">
                                      <p:cBhvr>
                                        <p:cTn id="12" dur="1000" fill="hold"/>
                                        <p:tgtEl>
                                          <p:spTgt spid="26"/>
                                        </p:tgtEl>
                                        <p:attrNameLst>
                                          <p:attrName>ppt_x</p:attrName>
                                        </p:attrNameLst>
                                      </p:cBhvr>
                                      <p:tavLst>
                                        <p:tav tm="0">
                                          <p:val>
                                            <p:strVal val="#ppt_x"/>
                                          </p:val>
                                        </p:tav>
                                        <p:tav tm="100000">
                                          <p:val>
                                            <p:strVal val="#ppt_x"/>
                                          </p:val>
                                        </p:tav>
                                      </p:tavLst>
                                    </p:anim>
                                    <p:anim calcmode="lin" valueType="num">
                                      <p:cBhvr>
                                        <p:cTn id="13" dur="1000" fill="hold"/>
                                        <p:tgtEl>
                                          <p:spTgt spid="2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circle(in)">
                                      <p:cBhvr>
                                        <p:cTn id="16" dur="2000"/>
                                        <p:tgtEl>
                                          <p:spTgt spid="27"/>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8"/>
                                        </p:tgtEl>
                                        <p:attrNameLst>
                                          <p:attrName>style.visibility</p:attrName>
                                        </p:attrNameLst>
                                      </p:cBhvr>
                                      <p:to>
                                        <p:strVal val="visible"/>
                                      </p:to>
                                    </p:set>
                                    <p:anim calcmode="lin" valueType="num">
                                      <p:cBhvr additive="base">
                                        <p:cTn id="20" dur="500" fill="hold"/>
                                        <p:tgtEl>
                                          <p:spTgt spid="28"/>
                                        </p:tgtEl>
                                        <p:attrNameLst>
                                          <p:attrName>ppt_x</p:attrName>
                                        </p:attrNameLst>
                                      </p:cBhvr>
                                      <p:tavLst>
                                        <p:tav tm="0">
                                          <p:val>
                                            <p:strVal val="#ppt_x"/>
                                          </p:val>
                                        </p:tav>
                                        <p:tav tm="100000">
                                          <p:val>
                                            <p:strVal val="#ppt_x"/>
                                          </p:val>
                                        </p:tav>
                                      </p:tavLst>
                                    </p:anim>
                                    <p:anim calcmode="lin" valueType="num">
                                      <p:cBhvr additive="base">
                                        <p:cTn id="21"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28" grpId="0" animBg="1"/>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3816429"/>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Thanks for always being there when we need a helping hand and for everything you do. Your support has been genuinely appreciated and look forward to more collaboration!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performance graph has seen a major spike and keep flying higher! You deserve this Pat - on the back for superior performance and maximum no of interviews.</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She definitely deserve a pat on the back!</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NAVNEET KAUR</a:t>
            </a:r>
          </a:p>
        </p:txBody>
      </p:sp>
      <p:pic>
        <p:nvPicPr>
          <p:cNvPr id="2" name="Picture 1" descr="A person taking a selfie&#10;&#10;Description automatically generated">
            <a:extLst>
              <a:ext uri="{FF2B5EF4-FFF2-40B4-BE49-F238E27FC236}">
                <a16:creationId xmlns:a16="http://schemas.microsoft.com/office/drawing/2014/main" id="{0CDE884D-5209-F667-2780-A872BC2E680D}"/>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85440" y="457824"/>
            <a:ext cx="2743200" cy="2743200"/>
          </a:xfrm>
          <a:prstGeom prst="ellipse">
            <a:avLst/>
          </a:prstGeom>
        </p:spPr>
      </p:pic>
    </p:spTree>
    <p:custDataLst>
      <p:tags r:id="rId1"/>
    </p:custDataLst>
    <p:extLst>
      <p:ext uri="{BB962C8B-B14F-4D97-AF65-F5344CB8AC3E}">
        <p14:creationId xmlns:p14="http://schemas.microsoft.com/office/powerpoint/2010/main" val="7516089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She is a great asset to ‘Team Sandhya 'with her focused and disciplined approach to work. What is more remarkable about her is that she has been achieving all her KRAs benchmark consistently from the start which is quite amazing! </a:t>
            </a:r>
          </a:p>
          <a:p>
            <a:pPr algn="just"/>
            <a:r>
              <a:rPr lang="en-US" sz="2200" dirty="0">
                <a:solidFill>
                  <a:schemeClr val="bg1"/>
                </a:solidFill>
                <a:latin typeface="Monotype Corsiva" panose="03010101010201010101" pitchFamily="66" charset="0"/>
              </a:rPr>
              <a:t>Moreover, she willingly travelled to a client location 3 days in a row to help the outstation team with their training workshop.  </a:t>
            </a:r>
          </a:p>
          <a:p>
            <a:pPr algn="just"/>
            <a:r>
              <a:rPr lang="en-US" sz="2200" dirty="0">
                <a:solidFill>
                  <a:schemeClr val="bg1"/>
                </a:solidFill>
                <a:latin typeface="Monotype Corsiva" panose="03010101010201010101" pitchFamily="66" charset="0"/>
              </a:rPr>
              <a:t>Your efforts are appreciated, and you ended March with a very impressive performance - Adherence 132%, quality 79%, C% - 56% and REDFLAG at 6%.</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 are proud of you for the work that you do!</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HEMANI SHAH</a:t>
            </a:r>
            <a:endParaRPr lang="en-US" b="1" dirty="0"/>
          </a:p>
        </p:txBody>
      </p:sp>
      <p:pic>
        <p:nvPicPr>
          <p:cNvPr id="3" name="Picture 2" descr="A picture containing person, person, red, indoor&#10;&#10;Description automatically generated">
            <a:extLst>
              <a:ext uri="{FF2B5EF4-FFF2-40B4-BE49-F238E27FC236}">
                <a16:creationId xmlns:a16="http://schemas.microsoft.com/office/drawing/2014/main" id="{49016B84-63D7-4D8B-B9DF-F42A5BAA50FB}"/>
              </a:ext>
            </a:extLst>
          </p:cNvPr>
          <p:cNvPicPr preferRelativeResize="0">
            <a:picLocks/>
          </p:cNvPicPr>
          <p:nvPr/>
        </p:nvPicPr>
        <p:blipFill>
          <a:blip r:embed="rId9" cstate="print">
            <a:extLst>
              <a:ext uri="{28A0092B-C50C-407E-A947-70E740481C1C}">
                <a14:useLocalDpi xmlns:a14="http://schemas.microsoft.com/office/drawing/2010/main" val="0"/>
              </a:ext>
            </a:extLst>
          </a:blip>
          <a:stretch>
            <a:fillRect/>
          </a:stretch>
        </p:blipFill>
        <p:spPr>
          <a:xfrm>
            <a:off x="585440" y="464720"/>
            <a:ext cx="2743200" cy="2743200"/>
          </a:xfrm>
          <a:prstGeom prst="ellipse">
            <a:avLst/>
          </a:prstGeom>
        </p:spPr>
      </p:pic>
    </p:spTree>
    <p:custDataLst>
      <p:tags r:id="rId1"/>
    </p:custDataLst>
    <p:extLst>
      <p:ext uri="{BB962C8B-B14F-4D97-AF65-F5344CB8AC3E}">
        <p14:creationId xmlns:p14="http://schemas.microsoft.com/office/powerpoint/2010/main" val="1202298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41C1CE3-60FE-18C6-4A96-40F74D86BADE}"/>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22F0DA06-AB6C-EAB6-14D0-842B2695D798}"/>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8B29370B-BC21-A90D-FC85-6036A7A87238}"/>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9017590C-3768-7364-81D0-A5C4F6C325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AAC337DB-D991-9252-2E30-37D72184CC3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84F57FD2-7147-F701-D96E-189D7BFB44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PAT ON THE BACK</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3816429"/>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One of the strongest pillars in CE and with the client ‘Carelon’, she has been consistent throughout her journey and is always looking to outshine herself.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Lakshmi’s cheerful and positive nature is one of her best attributes.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Always willing to lend a hand and support her SME she is one of the most reliable resources and a true team TREASURE!</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IN" b="1" dirty="0"/>
              <a:t>LAKSHMI THANUJA</a:t>
            </a:r>
            <a:endParaRPr lang="en-US" b="1" dirty="0"/>
          </a:p>
        </p:txBody>
      </p:sp>
      <p:pic>
        <p:nvPicPr>
          <p:cNvPr id="3" name="Picture 2" descr="A person with the hand on the chin&#10;&#10;Description automatically generated with medium confidence">
            <a:extLst>
              <a:ext uri="{FF2B5EF4-FFF2-40B4-BE49-F238E27FC236}">
                <a16:creationId xmlns:a16="http://schemas.microsoft.com/office/drawing/2014/main" id="{60B48619-AD8E-4E64-91F9-C9E1F5B1EAA1}"/>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75373" y="445872"/>
            <a:ext cx="2743200" cy="2743200"/>
          </a:xfrm>
          <a:prstGeom prst="ellipse">
            <a:avLst/>
          </a:prstGeom>
        </p:spPr>
      </p:pic>
    </p:spTree>
    <p:custDataLst>
      <p:tags r:id="rId1"/>
    </p:custDataLst>
    <p:extLst>
      <p:ext uri="{BB962C8B-B14F-4D97-AF65-F5344CB8AC3E}">
        <p14:creationId xmlns:p14="http://schemas.microsoft.com/office/powerpoint/2010/main" val="2098238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65">
        <p15:prstTrans prst="curtains"/>
      </p:transition>
    </mc:Choice>
    <mc:Fallback xmlns="">
      <p:transition spd="slow" advTm="157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1000"/>
                                        <p:tgtEl>
                                          <p:spTgt spid="24"/>
                                        </p:tgtEl>
                                      </p:cBhvr>
                                    </p:animEffect>
                                    <p:anim calcmode="lin" valueType="num">
                                      <p:cBhvr>
                                        <p:cTn id="12" dur="1000" fill="hold"/>
                                        <p:tgtEl>
                                          <p:spTgt spid="24"/>
                                        </p:tgtEl>
                                        <p:attrNameLst>
                                          <p:attrName>ppt_x</p:attrName>
                                        </p:attrNameLst>
                                      </p:cBhvr>
                                      <p:tavLst>
                                        <p:tav tm="0">
                                          <p:val>
                                            <p:strVal val="#ppt_x"/>
                                          </p:val>
                                        </p:tav>
                                        <p:tav tm="100000">
                                          <p:val>
                                            <p:strVal val="#ppt_x"/>
                                          </p:val>
                                        </p:tav>
                                      </p:tavLst>
                                    </p:anim>
                                    <p:anim calcmode="lin" valueType="num">
                                      <p:cBhvr>
                                        <p:cTn id="13" dur="1000" fill="hold"/>
                                        <p:tgtEl>
                                          <p:spTgt spid="24"/>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2" presetClass="entr" presetSubtype="4" fill="hold" grpId="0" nodeType="after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6" presetClass="entr" presetSubtype="16"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circle(in)">
                                      <p:cBhvr>
                                        <p:cTn id="2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32" grpId="0"/>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C9336DFC-2D42-1B9F-0379-211FA84F08F5}"/>
              </a:ext>
            </a:extLst>
          </p:cNvPr>
          <p:cNvGrpSpPr/>
          <p:nvPr/>
        </p:nvGrpSpPr>
        <p:grpSpPr>
          <a:xfrm>
            <a:off x="0" y="-18596"/>
            <a:ext cx="12192000" cy="6876595"/>
            <a:chOff x="0" y="0"/>
            <a:chExt cx="12192000" cy="6858000"/>
          </a:xfrm>
        </p:grpSpPr>
        <p:pic>
          <p:nvPicPr>
            <p:cNvPr id="22" name="Picture 21" descr="Background pattern&#10;&#10;Description automatically generated">
              <a:extLst>
                <a:ext uri="{FF2B5EF4-FFF2-40B4-BE49-F238E27FC236}">
                  <a16:creationId xmlns:a16="http://schemas.microsoft.com/office/drawing/2014/main" id="{F5D2969D-07A2-A98A-EB28-0E4B4E92AEC5}"/>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95038D06-CC22-1965-3D7F-69CB665FE8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3" name="Round Diagonal Corner Rectangle 2"/>
          <p:cNvSpPr/>
          <p:nvPr/>
        </p:nvSpPr>
        <p:spPr>
          <a:xfrm>
            <a:off x="2567608" y="162880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CHAYA RAMESH</a:t>
            </a:r>
          </a:p>
        </p:txBody>
      </p:sp>
      <p:sp>
        <p:nvSpPr>
          <p:cNvPr id="7" name="Round Diagonal Corner Rectangle 6"/>
          <p:cNvSpPr/>
          <p:nvPr/>
        </p:nvSpPr>
        <p:spPr>
          <a:xfrm>
            <a:off x="5807968" y="1628800"/>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SWATHI M G</a:t>
            </a:r>
          </a:p>
        </p:txBody>
      </p:sp>
      <p:sp>
        <p:nvSpPr>
          <p:cNvPr id="8" name="Round Diagonal Corner Rectangle 7"/>
          <p:cNvSpPr/>
          <p:nvPr/>
        </p:nvSpPr>
        <p:spPr>
          <a:xfrm>
            <a:off x="2567608" y="242088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PRIYANKA KUMAR</a:t>
            </a:r>
          </a:p>
        </p:txBody>
      </p:sp>
      <p:sp>
        <p:nvSpPr>
          <p:cNvPr id="9" name="Round Diagonal Corner Rectangle 8"/>
          <p:cNvSpPr/>
          <p:nvPr/>
        </p:nvSpPr>
        <p:spPr>
          <a:xfrm>
            <a:off x="5807968" y="2420888"/>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SANIYA AFREEN</a:t>
            </a:r>
          </a:p>
        </p:txBody>
      </p:sp>
      <p:sp>
        <p:nvSpPr>
          <p:cNvPr id="10" name="Round Diagonal Corner Rectangle 9"/>
          <p:cNvSpPr/>
          <p:nvPr/>
        </p:nvSpPr>
        <p:spPr>
          <a:xfrm>
            <a:off x="2567608" y="321297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RASHU SINGH</a:t>
            </a:r>
          </a:p>
        </p:txBody>
      </p:sp>
      <p:sp>
        <p:nvSpPr>
          <p:cNvPr id="11" name="Round Diagonal Corner Rectangle 10"/>
          <p:cNvSpPr/>
          <p:nvPr/>
        </p:nvSpPr>
        <p:spPr>
          <a:xfrm>
            <a:off x="5807968" y="3212976"/>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POOJA MISHRA</a:t>
            </a:r>
          </a:p>
        </p:txBody>
      </p:sp>
      <p:sp>
        <p:nvSpPr>
          <p:cNvPr id="12" name="Round Diagonal Corner Rectangle 11"/>
          <p:cNvSpPr/>
          <p:nvPr/>
        </p:nvSpPr>
        <p:spPr>
          <a:xfrm>
            <a:off x="2567608" y="400506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TANIYA TAHREEN</a:t>
            </a:r>
          </a:p>
        </p:txBody>
      </p:sp>
      <p:sp>
        <p:nvSpPr>
          <p:cNvPr id="13" name="Round Diagonal Corner Rectangle 12"/>
          <p:cNvSpPr/>
          <p:nvPr/>
        </p:nvSpPr>
        <p:spPr>
          <a:xfrm>
            <a:off x="5807968" y="4005064"/>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KAVINI</a:t>
            </a:r>
          </a:p>
        </p:txBody>
      </p:sp>
      <p:sp>
        <p:nvSpPr>
          <p:cNvPr id="18"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WINNERS LIST</a:t>
            </a:r>
          </a:p>
        </p:txBody>
      </p:sp>
      <p:sp>
        <p:nvSpPr>
          <p:cNvPr id="2" name="Round Diagonal Corner Rectangle 7">
            <a:extLst>
              <a:ext uri="{FF2B5EF4-FFF2-40B4-BE49-F238E27FC236}">
                <a16:creationId xmlns:a16="http://schemas.microsoft.com/office/drawing/2014/main" id="{F479A838-7040-3CC3-C30F-027341B4BB95}"/>
              </a:ext>
            </a:extLst>
          </p:cNvPr>
          <p:cNvSpPr/>
          <p:nvPr/>
        </p:nvSpPr>
        <p:spPr>
          <a:xfrm>
            <a:off x="2567608" y="479715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NAVNEET KAUR</a:t>
            </a:r>
          </a:p>
        </p:txBody>
      </p:sp>
      <p:sp>
        <p:nvSpPr>
          <p:cNvPr id="4" name="Round Diagonal Corner Rectangle 8">
            <a:extLst>
              <a:ext uri="{FF2B5EF4-FFF2-40B4-BE49-F238E27FC236}">
                <a16:creationId xmlns:a16="http://schemas.microsoft.com/office/drawing/2014/main" id="{EA06FC4B-2C7A-0FE2-CA23-1ADC7E85AA57}"/>
              </a:ext>
            </a:extLst>
          </p:cNvPr>
          <p:cNvSpPr/>
          <p:nvPr/>
        </p:nvSpPr>
        <p:spPr>
          <a:xfrm>
            <a:off x="5807968" y="4797152"/>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HEMANI SHAH</a:t>
            </a:r>
          </a:p>
        </p:txBody>
      </p:sp>
      <p:sp>
        <p:nvSpPr>
          <p:cNvPr id="6" name="Round Diagonal Corner Rectangle 9">
            <a:extLst>
              <a:ext uri="{FF2B5EF4-FFF2-40B4-BE49-F238E27FC236}">
                <a16:creationId xmlns:a16="http://schemas.microsoft.com/office/drawing/2014/main" id="{4FD9F2D0-3139-AB5D-3F43-938652D00E5A}"/>
              </a:ext>
            </a:extLst>
          </p:cNvPr>
          <p:cNvSpPr/>
          <p:nvPr/>
        </p:nvSpPr>
        <p:spPr>
          <a:xfrm>
            <a:off x="4223792" y="5604925"/>
            <a:ext cx="2520000" cy="540000"/>
          </a:xfrm>
          <a:prstGeom prst="round2Diag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LAKSMHI THANUJA</a:t>
            </a:r>
          </a:p>
        </p:txBody>
      </p:sp>
    </p:spTree>
    <p:extLst>
      <p:ext uri="{BB962C8B-B14F-4D97-AF65-F5344CB8AC3E}">
        <p14:creationId xmlns:p14="http://schemas.microsoft.com/office/powerpoint/2010/main" val="39939468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44282">
        <p15:prstTrans prst="curtains"/>
      </p:transition>
    </mc:Choice>
    <mc:Fallback xmlns="">
      <p:transition spd="slow" advTm="442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32"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circle(out)">
                                      <p:cBhvr>
                                        <p:cTn id="13" dur="2000"/>
                                        <p:tgtEl>
                                          <p:spTgt spid="3"/>
                                        </p:tgtEl>
                                      </p:cBhvr>
                                    </p:animEffect>
                                  </p:childTnLst>
                                </p:cTn>
                              </p:par>
                            </p:childTnLst>
                          </p:cTn>
                        </p:par>
                        <p:par>
                          <p:cTn id="14" fill="hold">
                            <p:stCondLst>
                              <p:cond delay="3000"/>
                            </p:stCondLst>
                            <p:childTnLst>
                              <p:par>
                                <p:cTn id="15" presetID="6" presetClass="entr" presetSubtype="32" fill="hold" grpId="0" nodeType="afterEffect">
                                  <p:stCondLst>
                                    <p:cond delay="250"/>
                                  </p:stCondLst>
                                  <p:childTnLst>
                                    <p:set>
                                      <p:cBhvr>
                                        <p:cTn id="16" dur="1" fill="hold">
                                          <p:stCondLst>
                                            <p:cond delay="0"/>
                                          </p:stCondLst>
                                        </p:cTn>
                                        <p:tgtEl>
                                          <p:spTgt spid="7"/>
                                        </p:tgtEl>
                                        <p:attrNameLst>
                                          <p:attrName>style.visibility</p:attrName>
                                        </p:attrNameLst>
                                      </p:cBhvr>
                                      <p:to>
                                        <p:strVal val="visible"/>
                                      </p:to>
                                    </p:set>
                                    <p:animEffect transition="in" filter="circle(out)">
                                      <p:cBhvr>
                                        <p:cTn id="17" dur="2000"/>
                                        <p:tgtEl>
                                          <p:spTgt spid="7"/>
                                        </p:tgtEl>
                                      </p:cBhvr>
                                    </p:animEffect>
                                  </p:childTnLst>
                                </p:cTn>
                              </p:par>
                            </p:childTnLst>
                          </p:cTn>
                        </p:par>
                        <p:par>
                          <p:cTn id="18" fill="hold">
                            <p:stCondLst>
                              <p:cond delay="5250"/>
                            </p:stCondLst>
                            <p:childTnLst>
                              <p:par>
                                <p:cTn id="19" presetID="6" presetClass="entr" presetSubtype="32" fill="hold" grpId="0" nodeType="afterEffect">
                                  <p:stCondLst>
                                    <p:cond delay="250"/>
                                  </p:stCondLst>
                                  <p:childTnLst>
                                    <p:set>
                                      <p:cBhvr>
                                        <p:cTn id="20" dur="1" fill="hold">
                                          <p:stCondLst>
                                            <p:cond delay="0"/>
                                          </p:stCondLst>
                                        </p:cTn>
                                        <p:tgtEl>
                                          <p:spTgt spid="8"/>
                                        </p:tgtEl>
                                        <p:attrNameLst>
                                          <p:attrName>style.visibility</p:attrName>
                                        </p:attrNameLst>
                                      </p:cBhvr>
                                      <p:to>
                                        <p:strVal val="visible"/>
                                      </p:to>
                                    </p:set>
                                    <p:animEffect transition="in" filter="circle(out)">
                                      <p:cBhvr>
                                        <p:cTn id="21" dur="2000"/>
                                        <p:tgtEl>
                                          <p:spTgt spid="8"/>
                                        </p:tgtEl>
                                      </p:cBhvr>
                                    </p:animEffect>
                                  </p:childTnLst>
                                </p:cTn>
                              </p:par>
                            </p:childTnLst>
                          </p:cTn>
                        </p:par>
                        <p:par>
                          <p:cTn id="22" fill="hold">
                            <p:stCondLst>
                              <p:cond delay="7500"/>
                            </p:stCondLst>
                            <p:childTnLst>
                              <p:par>
                                <p:cTn id="23" presetID="6" presetClass="entr" presetSubtype="3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circle(out)">
                                      <p:cBhvr>
                                        <p:cTn id="25" dur="2000"/>
                                        <p:tgtEl>
                                          <p:spTgt spid="9"/>
                                        </p:tgtEl>
                                      </p:cBhvr>
                                    </p:animEffect>
                                  </p:childTnLst>
                                </p:cTn>
                              </p:par>
                            </p:childTnLst>
                          </p:cTn>
                        </p:par>
                        <p:par>
                          <p:cTn id="26" fill="hold">
                            <p:stCondLst>
                              <p:cond delay="9750"/>
                            </p:stCondLst>
                            <p:childTnLst>
                              <p:par>
                                <p:cTn id="27" presetID="6" presetClass="entr" presetSubtype="32" fill="hold" grpId="0" nodeType="afterEffect">
                                  <p:stCondLst>
                                    <p:cond delay="250"/>
                                  </p:stCondLst>
                                  <p:childTnLst>
                                    <p:set>
                                      <p:cBhvr>
                                        <p:cTn id="28" dur="1" fill="hold">
                                          <p:stCondLst>
                                            <p:cond delay="0"/>
                                          </p:stCondLst>
                                        </p:cTn>
                                        <p:tgtEl>
                                          <p:spTgt spid="10"/>
                                        </p:tgtEl>
                                        <p:attrNameLst>
                                          <p:attrName>style.visibility</p:attrName>
                                        </p:attrNameLst>
                                      </p:cBhvr>
                                      <p:to>
                                        <p:strVal val="visible"/>
                                      </p:to>
                                    </p:set>
                                    <p:animEffect transition="in" filter="circle(out)">
                                      <p:cBhvr>
                                        <p:cTn id="29" dur="2000"/>
                                        <p:tgtEl>
                                          <p:spTgt spid="10"/>
                                        </p:tgtEl>
                                      </p:cBhvr>
                                    </p:animEffect>
                                  </p:childTnLst>
                                </p:cTn>
                              </p:par>
                            </p:childTnLst>
                          </p:cTn>
                        </p:par>
                        <p:par>
                          <p:cTn id="30" fill="hold">
                            <p:stCondLst>
                              <p:cond delay="12000"/>
                            </p:stCondLst>
                            <p:childTnLst>
                              <p:par>
                                <p:cTn id="31" presetID="6" presetClass="entr" presetSubtype="32"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Effect transition="in" filter="circle(out)">
                                      <p:cBhvr>
                                        <p:cTn id="33" dur="2000"/>
                                        <p:tgtEl>
                                          <p:spTgt spid="11"/>
                                        </p:tgtEl>
                                      </p:cBhvr>
                                    </p:animEffect>
                                  </p:childTnLst>
                                </p:cTn>
                              </p:par>
                            </p:childTnLst>
                          </p:cTn>
                        </p:par>
                        <p:par>
                          <p:cTn id="34" fill="hold">
                            <p:stCondLst>
                              <p:cond delay="14250"/>
                            </p:stCondLst>
                            <p:childTnLst>
                              <p:par>
                                <p:cTn id="35" presetID="6" presetClass="entr" presetSubtype="32" fill="hold" grpId="0" nodeType="afterEffect">
                                  <p:stCondLst>
                                    <p:cond delay="250"/>
                                  </p:stCondLst>
                                  <p:childTnLst>
                                    <p:set>
                                      <p:cBhvr>
                                        <p:cTn id="36" dur="1" fill="hold">
                                          <p:stCondLst>
                                            <p:cond delay="0"/>
                                          </p:stCondLst>
                                        </p:cTn>
                                        <p:tgtEl>
                                          <p:spTgt spid="12"/>
                                        </p:tgtEl>
                                        <p:attrNameLst>
                                          <p:attrName>style.visibility</p:attrName>
                                        </p:attrNameLst>
                                      </p:cBhvr>
                                      <p:to>
                                        <p:strVal val="visible"/>
                                      </p:to>
                                    </p:set>
                                    <p:animEffect transition="in" filter="circle(out)">
                                      <p:cBhvr>
                                        <p:cTn id="37" dur="2000"/>
                                        <p:tgtEl>
                                          <p:spTgt spid="12"/>
                                        </p:tgtEl>
                                      </p:cBhvr>
                                    </p:animEffect>
                                  </p:childTnLst>
                                </p:cTn>
                              </p:par>
                            </p:childTnLst>
                          </p:cTn>
                        </p:par>
                        <p:par>
                          <p:cTn id="38" fill="hold">
                            <p:stCondLst>
                              <p:cond delay="16500"/>
                            </p:stCondLst>
                            <p:childTnLst>
                              <p:par>
                                <p:cTn id="39" presetID="6" presetClass="entr" presetSubtype="32" fill="hold" grpId="0" nodeType="afterEffect">
                                  <p:stCondLst>
                                    <p:cond delay="250"/>
                                  </p:stCondLst>
                                  <p:childTnLst>
                                    <p:set>
                                      <p:cBhvr>
                                        <p:cTn id="40" dur="1" fill="hold">
                                          <p:stCondLst>
                                            <p:cond delay="0"/>
                                          </p:stCondLst>
                                        </p:cTn>
                                        <p:tgtEl>
                                          <p:spTgt spid="13"/>
                                        </p:tgtEl>
                                        <p:attrNameLst>
                                          <p:attrName>style.visibility</p:attrName>
                                        </p:attrNameLst>
                                      </p:cBhvr>
                                      <p:to>
                                        <p:strVal val="visible"/>
                                      </p:to>
                                    </p:set>
                                    <p:animEffect transition="in" filter="circle(out)">
                                      <p:cBhvr>
                                        <p:cTn id="41" dur="2000"/>
                                        <p:tgtEl>
                                          <p:spTgt spid="13"/>
                                        </p:tgtEl>
                                      </p:cBhvr>
                                    </p:animEffect>
                                  </p:childTnLst>
                                </p:cTn>
                              </p:par>
                            </p:childTnLst>
                          </p:cTn>
                        </p:par>
                        <p:par>
                          <p:cTn id="42" fill="hold">
                            <p:stCondLst>
                              <p:cond delay="18750"/>
                            </p:stCondLst>
                            <p:childTnLst>
                              <p:par>
                                <p:cTn id="43" presetID="6" presetClass="entr" presetSubtype="32" fill="hold" grpId="0" nodeType="afterEffect">
                                  <p:stCondLst>
                                    <p:cond delay="250"/>
                                  </p:stCondLst>
                                  <p:childTnLst>
                                    <p:set>
                                      <p:cBhvr>
                                        <p:cTn id="44" dur="1" fill="hold">
                                          <p:stCondLst>
                                            <p:cond delay="0"/>
                                          </p:stCondLst>
                                        </p:cTn>
                                        <p:tgtEl>
                                          <p:spTgt spid="2"/>
                                        </p:tgtEl>
                                        <p:attrNameLst>
                                          <p:attrName>style.visibility</p:attrName>
                                        </p:attrNameLst>
                                      </p:cBhvr>
                                      <p:to>
                                        <p:strVal val="visible"/>
                                      </p:to>
                                    </p:set>
                                    <p:animEffect transition="in" filter="circle(out)">
                                      <p:cBhvr>
                                        <p:cTn id="45" dur="2000"/>
                                        <p:tgtEl>
                                          <p:spTgt spid="2"/>
                                        </p:tgtEl>
                                      </p:cBhvr>
                                    </p:animEffect>
                                  </p:childTnLst>
                                </p:cTn>
                              </p:par>
                            </p:childTnLst>
                          </p:cTn>
                        </p:par>
                        <p:par>
                          <p:cTn id="46" fill="hold">
                            <p:stCondLst>
                              <p:cond delay="21000"/>
                            </p:stCondLst>
                            <p:childTnLst>
                              <p:par>
                                <p:cTn id="47" presetID="6" presetClass="entr" presetSubtype="32" fill="hold" grpId="0" nodeType="afterEffect">
                                  <p:stCondLst>
                                    <p:cond delay="250"/>
                                  </p:stCondLst>
                                  <p:childTnLst>
                                    <p:set>
                                      <p:cBhvr>
                                        <p:cTn id="48" dur="1" fill="hold">
                                          <p:stCondLst>
                                            <p:cond delay="0"/>
                                          </p:stCondLst>
                                        </p:cTn>
                                        <p:tgtEl>
                                          <p:spTgt spid="4"/>
                                        </p:tgtEl>
                                        <p:attrNameLst>
                                          <p:attrName>style.visibility</p:attrName>
                                        </p:attrNameLst>
                                      </p:cBhvr>
                                      <p:to>
                                        <p:strVal val="visible"/>
                                      </p:to>
                                    </p:set>
                                    <p:animEffect transition="in" filter="circle(out)">
                                      <p:cBhvr>
                                        <p:cTn id="49" dur="2000"/>
                                        <p:tgtEl>
                                          <p:spTgt spid="4"/>
                                        </p:tgtEl>
                                      </p:cBhvr>
                                    </p:animEffect>
                                  </p:childTnLst>
                                </p:cTn>
                              </p:par>
                            </p:childTnLst>
                          </p:cTn>
                        </p:par>
                        <p:par>
                          <p:cTn id="50" fill="hold">
                            <p:stCondLst>
                              <p:cond delay="23250"/>
                            </p:stCondLst>
                            <p:childTnLst>
                              <p:par>
                                <p:cTn id="51" presetID="6" presetClass="entr" presetSubtype="32" fill="hold" grpId="0" nodeType="afterEffect">
                                  <p:stCondLst>
                                    <p:cond delay="250"/>
                                  </p:stCondLst>
                                  <p:childTnLst>
                                    <p:set>
                                      <p:cBhvr>
                                        <p:cTn id="52" dur="1" fill="hold">
                                          <p:stCondLst>
                                            <p:cond delay="0"/>
                                          </p:stCondLst>
                                        </p:cTn>
                                        <p:tgtEl>
                                          <p:spTgt spid="6"/>
                                        </p:tgtEl>
                                        <p:attrNameLst>
                                          <p:attrName>style.visibility</p:attrName>
                                        </p:attrNameLst>
                                      </p:cBhvr>
                                      <p:to>
                                        <p:strVal val="visible"/>
                                      </p:to>
                                    </p:set>
                                    <p:animEffect transition="in" filter="circle(out)">
                                      <p:cBhvr>
                                        <p:cTn id="5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8" grpId="0"/>
      <p:bldP spid="2" grpId="0" animBg="1"/>
      <p:bldP spid="4"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14CFE66-5C43-3531-409C-FFC1C69627AA}"/>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18596"/>
            <a:ext cx="12192000" cy="687659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6" name="Rectangle 2"/>
          <p:cNvSpPr txBox="1">
            <a:spLocks noChangeArrowheads="1"/>
          </p:cNvSpPr>
          <p:nvPr/>
        </p:nvSpPr>
        <p:spPr>
          <a:xfrm>
            <a:off x="2423592" y="1916832"/>
            <a:ext cx="5832648" cy="3312367"/>
          </a:xfrm>
          <a:prstGeom prst="rect">
            <a:avLst/>
          </a:prstGeom>
          <a:effectLst>
            <a:glow rad="63500">
              <a:schemeClr val="accent1">
                <a:satMod val="175000"/>
                <a:alpha val="40000"/>
              </a:schemeClr>
            </a:glow>
          </a:effectLst>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5000" b="1" dirty="0">
                <a:solidFill>
                  <a:srgbClr val="128CB0"/>
                </a:solidFill>
                <a:latin typeface="Arial Black" panose="020B0A04020102020204" pitchFamily="34" charset="0"/>
                <a:cs typeface="Calibri" panose="020F0502020204030204" pitchFamily="34" charset="0"/>
              </a:rPr>
              <a:t>Well Done to the winners… </a:t>
            </a:r>
            <a:r>
              <a:rPr lang="en-US" sz="5000" b="1" dirty="0">
                <a:solidFill>
                  <a:schemeClr val="tx1"/>
                </a:solidFill>
                <a:latin typeface="Arial Black" panose="020B0A04020102020204" pitchFamily="34" charset="0"/>
                <a:cs typeface="Calibri" panose="020F0502020204030204" pitchFamily="34" charset="0"/>
              </a:rPr>
              <a:t>– </a:t>
            </a:r>
            <a:r>
              <a:rPr lang="en-US" sz="5000" b="1" dirty="0">
                <a:solidFill>
                  <a:srgbClr val="F8971C"/>
                </a:solidFill>
                <a:latin typeface="Arial Black" panose="020B0A04020102020204" pitchFamily="34" charset="0"/>
                <a:cs typeface="Calibri" panose="020F0502020204030204" pitchFamily="34" charset="0"/>
              </a:rPr>
              <a:t>…Good Luck for Apr’23</a:t>
            </a:r>
          </a:p>
        </p:txBody>
      </p:sp>
    </p:spTree>
    <p:extLst>
      <p:ext uri="{BB962C8B-B14F-4D97-AF65-F5344CB8AC3E}">
        <p14:creationId xmlns:p14="http://schemas.microsoft.com/office/powerpoint/2010/main" val="1800603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185">
        <p15:prstTrans prst="curtains"/>
      </p:transition>
    </mc:Choice>
    <mc:Fallback xmlns="">
      <p:transition spd="slow" advTm="918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40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1991544" y="1844824"/>
            <a:ext cx="5472608" cy="3436069"/>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Dec’22 Performance Awards</a:t>
            </a:r>
          </a:p>
        </p:txBody>
      </p:sp>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pic>
        <p:nvPicPr>
          <p:cNvPr id="2" name="Sample Music - NEW">
            <a:hlinkClick r:id="" action="ppaction://media"/>
            <a:extLst>
              <a:ext uri="{FF2B5EF4-FFF2-40B4-BE49-F238E27FC236}">
                <a16:creationId xmlns:a16="http://schemas.microsoft.com/office/drawing/2014/main" id="{CC006D6F-21BE-CC57-1883-CEAFCB590A0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712624" y="6468317"/>
            <a:ext cx="244475" cy="244475"/>
          </a:xfrm>
          <a:prstGeom prst="rect">
            <a:avLst/>
          </a:prstGeom>
        </p:spPr>
      </p:pic>
      <p:pic>
        <p:nvPicPr>
          <p:cNvPr id="7" name="Picture 6" descr="Background pattern&#10;&#10;Description automatically generated">
            <a:extLst>
              <a:ext uri="{FF2B5EF4-FFF2-40B4-BE49-F238E27FC236}">
                <a16:creationId xmlns:a16="http://schemas.microsoft.com/office/drawing/2014/main" id="{F00B6ED0-5512-56E6-2E66-A174E2D56707}"/>
              </a:ext>
            </a:extLst>
          </p:cNvPr>
          <p:cNvPicPr>
            <a:picLocks noChangeAspect="1"/>
          </p:cNvPicPr>
          <p:nvPr/>
        </p:nvPicPr>
        <p:blipFill rotWithShape="1">
          <a:blip r:embed="rId9">
            <a:extLst>
              <a:ext uri="{28A0092B-C50C-407E-A947-70E740481C1C}">
                <a14:useLocalDpi xmlns:a14="http://schemas.microsoft.com/office/drawing/2010/main" val="0"/>
              </a:ext>
            </a:extLst>
          </a:blip>
          <a:srcRect b="4851"/>
          <a:stretch/>
        </p:blipFill>
        <p:spPr>
          <a:xfrm>
            <a:off x="0" y="0"/>
            <a:ext cx="12192000" cy="6858000"/>
          </a:xfrm>
          <a:prstGeom prst="rect">
            <a:avLst/>
          </a:prstGeom>
        </p:spPr>
      </p:pic>
      <p:sp>
        <p:nvSpPr>
          <p:cNvPr id="13" name="Rectangle 2">
            <a:extLst>
              <a:ext uri="{FF2B5EF4-FFF2-40B4-BE49-F238E27FC236}">
                <a16:creationId xmlns:a16="http://schemas.microsoft.com/office/drawing/2014/main" id="{AF21BF1B-FFD4-0167-F5C2-0BE90AC7D1B9}"/>
              </a:ext>
            </a:extLst>
          </p:cNvPr>
          <p:cNvSpPr txBox="1">
            <a:spLocks noChangeArrowheads="1"/>
          </p:cNvSpPr>
          <p:nvPr/>
        </p:nvSpPr>
        <p:spPr>
          <a:xfrm>
            <a:off x="2207568" y="1988839"/>
            <a:ext cx="7776864" cy="2880321"/>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6500" b="1" dirty="0">
                <a:solidFill>
                  <a:srgbClr val="128CB0"/>
                </a:solidFill>
                <a:latin typeface="Arial Black" panose="020B0A04020102020204" pitchFamily="34" charset="0"/>
                <a:cs typeface="Calibri" panose="020F0502020204030204" pitchFamily="34" charset="0"/>
              </a:rPr>
              <a:t>Ace</a:t>
            </a:r>
            <a:r>
              <a:rPr lang="en-US" sz="6500" b="1" dirty="0">
                <a:solidFill>
                  <a:srgbClr val="F8971C"/>
                </a:solidFill>
                <a:latin typeface="Arial Black" panose="020B0A04020102020204" pitchFamily="34" charset="0"/>
                <a:cs typeface="Calibri" panose="020F0502020204030204" pitchFamily="34" charset="0"/>
              </a:rPr>
              <a:t>Ngage</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Mar’23 </a:t>
            </a:r>
          </a:p>
          <a:p>
            <a:pPr algn="ctr" eaLnBrk="1" hangingPunct="1">
              <a:defRPr/>
            </a:pPr>
            <a:r>
              <a:rPr lang="en-US" sz="5000" b="1" dirty="0">
                <a:solidFill>
                  <a:srgbClr val="FFDA65"/>
                </a:solidFill>
                <a:latin typeface="Broadway" panose="04040905080B02020502" pitchFamily="82" charset="0"/>
                <a:cs typeface="Calibri" panose="020F0502020204030204" pitchFamily="34" charset="0"/>
              </a:rPr>
              <a:t>Performance Awards</a:t>
            </a:r>
          </a:p>
        </p:txBody>
      </p:sp>
      <p:pic>
        <p:nvPicPr>
          <p:cNvPr id="16" name="Picture 15">
            <a:extLst>
              <a:ext uri="{FF2B5EF4-FFF2-40B4-BE49-F238E27FC236}">
                <a16:creationId xmlns:a16="http://schemas.microsoft.com/office/drawing/2014/main" id="{C992976F-87D0-275C-F97F-F785752313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13245"/>
            <a:ext cx="1448338" cy="720078"/>
          </a:xfrm>
          <a:prstGeom prst="rect">
            <a:avLst/>
          </a:prstGeom>
        </p:spPr>
      </p:pic>
      <p:pic>
        <p:nvPicPr>
          <p:cNvPr id="8" name="anno-domini-beats-forever-(mp3convert.org)">
            <a:hlinkClick r:id="" action="ppaction://media"/>
            <a:extLst>
              <a:ext uri="{FF2B5EF4-FFF2-40B4-BE49-F238E27FC236}">
                <a16:creationId xmlns:a16="http://schemas.microsoft.com/office/drawing/2014/main" id="{FF3A1827-52AA-565F-4382-BC621CFB8DF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764359" y="6484752"/>
            <a:ext cx="244475" cy="244475"/>
          </a:xfrm>
          <a:prstGeom prst="rect">
            <a:avLst/>
          </a:prstGeom>
        </p:spPr>
      </p:pic>
    </p:spTree>
    <p:extLst>
      <p:ext uri="{BB962C8B-B14F-4D97-AF65-F5344CB8AC3E}">
        <p14:creationId xmlns:p14="http://schemas.microsoft.com/office/powerpoint/2010/main" val="3626871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9661">
        <p15:prstTrans prst="curtains"/>
      </p:transition>
    </mc:Choice>
    <mc:Fallback xmlns="">
      <p:transition spd="slow" advTm="966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5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par>
                          <p:cTn id="11" fill="hold">
                            <p:stCondLst>
                              <p:cond delay="750"/>
                            </p:stCondLst>
                            <p:childTnLst>
                              <p:par>
                                <p:cTn id="12" presetID="1" presetClass="mediacall" presetSubtype="0" fill="hold" nodeType="afterEffect">
                                  <p:stCondLst>
                                    <p:cond delay="0"/>
                                  </p:stCondLst>
                                  <p:childTnLst>
                                    <p:cmd type="call" cmd="playFrom(0.0)">
                                      <p:cBhvr>
                                        <p:cTn id="13"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showWhenStopped="0">
                <p:cTn id="14" repeatCount="indefinite" fill="hold" display="0">
                  <p:stCondLst>
                    <p:cond delay="indefinite"/>
                  </p:stCondLst>
                  <p:endCondLst>
                    <p:cond evt="onStopAudio" delay="0">
                      <p:tgtEl>
                        <p:sldTgt/>
                      </p:tgtEl>
                    </p:cond>
                  </p:endCondLst>
                </p:cTn>
                <p:tgtEl>
                  <p:spTgt spid="2"/>
                </p:tgtEl>
              </p:cMediaNode>
            </p:audio>
            <p:audio>
              <p:cMediaNode vol="100000" numSld="999" showWhenStopped="0">
                <p:cTn id="15" repeatCount="indefinite" fill="hold" display="0">
                  <p:stCondLst>
                    <p:cond delay="indefinite"/>
                  </p:stCondLst>
                  <p:endCondLst>
                    <p:cond evt="onStopAudio" delay="0">
                      <p:tgtEl>
                        <p:sldTgt/>
                      </p:tgtEl>
                    </p:cond>
                  </p:endCondLst>
                </p:cTn>
                <p:tgtEl>
                  <p:spTgt spid="8"/>
                </p:tgtEl>
              </p:cMediaNode>
            </p:audio>
          </p:childTnLst>
        </p:cTn>
      </p:par>
    </p:tnLst>
    <p:bldLst>
      <p:bldP spid="6" grpId="0"/>
      <p:bldP spid="13" grpId="0"/>
    </p:bldLst>
  </p:timing>
  <p:extLst>
    <p:ext uri="{E180D4A7-C9FB-4DFB-919C-405C955672EB}">
      <p14:showEvtLst xmlns:p14="http://schemas.microsoft.com/office/powerpoint/2010/main">
        <p14:playEvt time="1327" objId="5"/>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A4EE70B-ECA5-3FB4-B86C-92D5967B4F1E}"/>
              </a:ext>
            </a:extLst>
          </p:cNvPr>
          <p:cNvGrpSpPr/>
          <p:nvPr/>
        </p:nvGrpSpPr>
        <p:grpSpPr>
          <a:xfrm>
            <a:off x="0" y="0"/>
            <a:ext cx="12192000" cy="6858000"/>
            <a:chOff x="0" y="-18595"/>
            <a:chExt cx="12192000" cy="6858000"/>
          </a:xfrm>
        </p:grpSpPr>
        <p:grpSp>
          <p:nvGrpSpPr>
            <p:cNvPr id="2" name="Group 1">
              <a:extLst>
                <a:ext uri="{FF2B5EF4-FFF2-40B4-BE49-F238E27FC236}">
                  <a16:creationId xmlns:a16="http://schemas.microsoft.com/office/drawing/2014/main" id="{9A35FE8D-F04A-7F46-4727-7E4E48274E8F}"/>
                </a:ext>
              </a:extLst>
            </p:cNvPr>
            <p:cNvGrpSpPr/>
            <p:nvPr/>
          </p:nvGrpSpPr>
          <p:grpSpPr>
            <a:xfrm>
              <a:off x="0" y="-18595"/>
              <a:ext cx="12192000" cy="6858000"/>
              <a:chOff x="0" y="0"/>
              <a:chExt cx="12192000" cy="6858000"/>
            </a:xfrm>
          </p:grpSpPr>
          <p:pic>
            <p:nvPicPr>
              <p:cNvPr id="4" name="Picture 3" descr="Background pattern&#10;&#10;Description automatically generated">
                <a:extLst>
                  <a:ext uri="{FF2B5EF4-FFF2-40B4-BE49-F238E27FC236}">
                    <a16:creationId xmlns:a16="http://schemas.microsoft.com/office/drawing/2014/main" id="{48B92B4E-13CC-27C7-BCB3-D0E2FE6642AB}"/>
                  </a:ext>
                </a:extLst>
              </p:cNvPr>
              <p:cNvPicPr>
                <a:picLocks noChangeAspect="1"/>
              </p:cNvPicPr>
              <p:nvPr/>
            </p:nvPicPr>
            <p:blipFill rotWithShape="1">
              <a:blip r:embed="rId4">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5" name="Picture 4" descr="Logo&#10;&#10;Description automatically generated">
                <a:extLst>
                  <a:ext uri="{FF2B5EF4-FFF2-40B4-BE49-F238E27FC236}">
                    <a16:creationId xmlns:a16="http://schemas.microsoft.com/office/drawing/2014/main" id="{4349E059-1ADB-E12F-2321-B584295080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7" name="Picture 16"/>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9" name="Picture 8" descr="Shape, circle&#10;&#10;Description automatically generated">
              <a:extLst>
                <a:ext uri="{FF2B5EF4-FFF2-40B4-BE49-F238E27FC236}">
                  <a16:creationId xmlns:a16="http://schemas.microsoft.com/office/drawing/2014/main" id="{3D5D9736-87E8-356C-9823-B1BBD4ECCF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2" name="Wave 21"/>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CHAYA RAMESH</a:t>
            </a:r>
          </a:p>
        </p:txBody>
      </p:sp>
      <p:sp>
        <p:nvSpPr>
          <p:cNvPr id="7" name="Up Ribbon 6"/>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6"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ACE PERFORMER</a:t>
            </a:r>
          </a:p>
        </p:txBody>
      </p:sp>
      <p:sp>
        <p:nvSpPr>
          <p:cNvPr id="18" name="TextBox 17"/>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Chaya does it yet again! 4th month in a row – she has bagged this prestigious award with her dedication, hardwork and focus. No number is too big or too small for this dynamic woman!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 star performer in every sense of the word – Chaya has achieved these numbers every month keeping her quality and controllable targets too in mind. Having you on the team is a huge inspiration for everyone else.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It has been a pleasure to work with you, and we look forward to seeing you achieve many more milestones!</a:t>
            </a:r>
          </a:p>
        </p:txBody>
      </p:sp>
      <p:pic>
        <p:nvPicPr>
          <p:cNvPr id="11" name="Picture 10" descr="A picture containing person, wall, person, indoor&#10;&#10;Description automatically generated">
            <a:extLst>
              <a:ext uri="{FF2B5EF4-FFF2-40B4-BE49-F238E27FC236}">
                <a16:creationId xmlns:a16="http://schemas.microsoft.com/office/drawing/2014/main" id="{A7FDDAD9-28AB-9A76-BBFA-42A62A58013E}"/>
              </a:ext>
            </a:extLst>
          </p:cNvPr>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591416" y="469776"/>
            <a:ext cx="2743200" cy="2743200"/>
          </a:xfrm>
          <a:prstGeom prst="ellipse">
            <a:avLst/>
          </a:prstGeom>
        </p:spPr>
      </p:pic>
    </p:spTree>
    <p:custDataLst>
      <p:tags r:id="rId1"/>
    </p:custDataLst>
    <p:extLst>
      <p:ext uri="{BB962C8B-B14F-4D97-AF65-F5344CB8AC3E}">
        <p14:creationId xmlns:p14="http://schemas.microsoft.com/office/powerpoint/2010/main" val="2452309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1119">
        <p15:prstTrans prst="curtains"/>
      </p:transition>
    </mc:Choice>
    <mc:Fallback xmlns="">
      <p:transition spd="slow" advTm="2111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1000"/>
                                        <p:tgtEl>
                                          <p:spTgt spid="18"/>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ircle(in)">
                                      <p:cBhvr>
                                        <p:cTn id="16" dur="2000"/>
                                        <p:tgtEl>
                                          <p:spTgt spid="22"/>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66CBC55-DBE9-99E1-2560-3E94DE7D286A}"/>
              </a:ext>
            </a:extLst>
          </p:cNvPr>
          <p:cNvGrpSpPr/>
          <p:nvPr/>
        </p:nvGrpSpPr>
        <p:grpSpPr>
          <a:xfrm>
            <a:off x="0" y="0"/>
            <a:ext cx="12192000" cy="6858000"/>
            <a:chOff x="0" y="-18595"/>
            <a:chExt cx="12192000" cy="6858000"/>
          </a:xfrm>
        </p:grpSpPr>
        <p:grpSp>
          <p:nvGrpSpPr>
            <p:cNvPr id="15" name="Group 14">
              <a:extLst>
                <a:ext uri="{FF2B5EF4-FFF2-40B4-BE49-F238E27FC236}">
                  <a16:creationId xmlns:a16="http://schemas.microsoft.com/office/drawing/2014/main" id="{91069C85-05AB-F024-A97C-EB39A5289C54}"/>
                </a:ext>
              </a:extLst>
            </p:cNvPr>
            <p:cNvGrpSpPr/>
            <p:nvPr/>
          </p:nvGrpSpPr>
          <p:grpSpPr>
            <a:xfrm>
              <a:off x="0" y="-18595"/>
              <a:ext cx="12192000" cy="6858000"/>
              <a:chOff x="0" y="0"/>
              <a:chExt cx="12192000" cy="6858000"/>
            </a:xfrm>
          </p:grpSpPr>
          <p:pic>
            <p:nvPicPr>
              <p:cNvPr id="23" name="Picture 22" descr="Background pattern&#10;&#10;Description automatically generated">
                <a:extLst>
                  <a:ext uri="{FF2B5EF4-FFF2-40B4-BE49-F238E27FC236}">
                    <a16:creationId xmlns:a16="http://schemas.microsoft.com/office/drawing/2014/main" id="{C47E3FF1-C16C-043D-781A-17252489F7F9}"/>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24" name="Picture 23" descr="Logo&#10;&#10;Description automatically generated">
                <a:extLst>
                  <a:ext uri="{FF2B5EF4-FFF2-40B4-BE49-F238E27FC236}">
                    <a16:creationId xmlns:a16="http://schemas.microsoft.com/office/drawing/2014/main" id="{E201A923-5D59-AC0D-7B1B-3F652ED168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20" name="Picture 19">
              <a:extLst>
                <a:ext uri="{FF2B5EF4-FFF2-40B4-BE49-F238E27FC236}">
                  <a16:creationId xmlns:a16="http://schemas.microsoft.com/office/drawing/2014/main" id="{729BD871-193C-82FC-B722-E8668ED9CB0E}"/>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22" name="Picture 21" descr="Shape, circle&#10;&#10;Description automatically generated">
              <a:extLst>
                <a:ext uri="{FF2B5EF4-FFF2-40B4-BE49-F238E27FC236}">
                  <a16:creationId xmlns:a16="http://schemas.microsoft.com/office/drawing/2014/main" id="{BCBC2C66-5BFA-DE97-ECC7-46B36DC003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SWATHI M G</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29156"/>
            <a:ext cx="5085565" cy="4493538"/>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A winning smile and a great attitude – that’s Swati for you! One of our most resolute counsellors, Swathi has excelled every month when it comes to quality.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being someone we can always count on. We are thankful for all your hard work!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being the awesome Team Player that you are! Keep Shining! </a:t>
            </a: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83%</a:t>
            </a:r>
          </a:p>
        </p:txBody>
      </p:sp>
      <p:pic>
        <p:nvPicPr>
          <p:cNvPr id="2" name="Picture 1" descr="A picture containing outdoor, person, tree, person&#10;&#10;Description automatically generated">
            <a:extLst>
              <a:ext uri="{FF2B5EF4-FFF2-40B4-BE49-F238E27FC236}">
                <a16:creationId xmlns:a16="http://schemas.microsoft.com/office/drawing/2014/main" id="{3F9A2767-81F5-D711-BCC4-41FDCFE725A3}"/>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9464" y="457052"/>
            <a:ext cx="2743200" cy="2743200"/>
          </a:xfrm>
          <a:prstGeom prst="ellipse">
            <a:avLst/>
          </a:prstGeom>
        </p:spPr>
      </p:pic>
    </p:spTree>
    <p:custDataLst>
      <p:tags r:id="rId1"/>
    </p:custDataLst>
    <p:extLst>
      <p:ext uri="{BB962C8B-B14F-4D97-AF65-F5344CB8AC3E}">
        <p14:creationId xmlns:p14="http://schemas.microsoft.com/office/powerpoint/2010/main" val="21168123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931">
        <p15:prstTrans prst="curtains"/>
      </p:transition>
    </mc:Choice>
    <mc:Fallback xmlns="">
      <p:transition spd="slow" advTm="209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9F75514-F3E3-4A4A-66DC-6DB04B1CFC6F}"/>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00C96B84-CDFC-3C19-625D-FCA23D5A8379}"/>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CFF2476D-510A-0EF2-12E9-DA0642C6A8B6}"/>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88FBD6EB-57FC-30B7-2AC8-9CE2BD7C1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FF78D254-0767-9ADC-A51A-AEC86008D09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57176A58-C2C6-B6C7-4C98-6E5BF2E89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PRIYANKA KUMAR</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07670"/>
            <a:ext cx="5085565" cy="5509200"/>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One of our strongest Engagement Specialists, Priyanka is always on track and never needs a reminder nor a follow-up. She is consistent in maintaining her targets. Takes ownership and drives the team meticulously.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 diligent worker who has proved her capability, Priyanka has also received special mention from her clients for her excellent work.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Proud to have you in our Team and a part of the AceNgage Family, Priyanka Kumar!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Well deserved!</a:t>
            </a:r>
            <a:endParaRPr lang="en-US" sz="2200" b="1" dirty="0">
              <a:solidFill>
                <a:schemeClr val="bg1"/>
              </a:solidFill>
              <a:latin typeface="Monotype Corsiva" panose="03010101010201010101" pitchFamily="66" charset="0"/>
              <a:cs typeface="Mongolian Baiti" panose="03000500000000000000" pitchFamily="66" charset="0"/>
            </a:endParaRP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81%</a:t>
            </a:r>
          </a:p>
        </p:txBody>
      </p:sp>
      <p:pic>
        <p:nvPicPr>
          <p:cNvPr id="2" name="Picture 1" descr="A person with the hands on the face&#10;&#10;Description automatically generated with medium confidence">
            <a:extLst>
              <a:ext uri="{FF2B5EF4-FFF2-40B4-BE49-F238E27FC236}">
                <a16:creationId xmlns:a16="http://schemas.microsoft.com/office/drawing/2014/main" id="{61E51EEC-6CB9-3F9E-F162-F6BEECEA4FB7}"/>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86971" y="463028"/>
            <a:ext cx="2743200" cy="2743200"/>
          </a:xfrm>
          <a:prstGeom prst="ellipse">
            <a:avLst/>
          </a:prstGeom>
        </p:spPr>
      </p:pic>
    </p:spTree>
    <p:custDataLst>
      <p:tags r:id="rId1"/>
    </p:custDataLst>
    <p:extLst>
      <p:ext uri="{BB962C8B-B14F-4D97-AF65-F5344CB8AC3E}">
        <p14:creationId xmlns:p14="http://schemas.microsoft.com/office/powerpoint/2010/main" val="39024068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567">
        <p15:prstTrans prst="curtains"/>
      </p:transition>
    </mc:Choice>
    <mc:Fallback xmlns="">
      <p:transition spd="slow" advTm="20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9F75514-F3E3-4A4A-66DC-6DB04B1CFC6F}"/>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00C96B84-CDFC-3C19-625D-FCA23D5A8379}"/>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CFF2476D-510A-0EF2-12E9-DA0642C6A8B6}"/>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88FBD6EB-57FC-30B7-2AC8-9CE2BD7C19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FF78D254-0767-9ADC-A51A-AEC86008D096}"/>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57176A58-C2C6-B6C7-4C98-6E5BF2E89D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17"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QUALITY PERFORMER</a:t>
            </a:r>
          </a:p>
        </p:txBody>
      </p:sp>
      <p:sp>
        <p:nvSpPr>
          <p:cNvPr id="18" name="Wave 17"/>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SANIYA AFREEN</a:t>
            </a:r>
          </a:p>
        </p:txBody>
      </p:sp>
      <p:sp>
        <p:nvSpPr>
          <p:cNvPr id="19" name="Up Ribbon 18"/>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26" name="TextBox 25"/>
          <p:cNvSpPr txBox="1"/>
          <p:nvPr/>
        </p:nvSpPr>
        <p:spPr>
          <a:xfrm>
            <a:off x="3818746" y="807670"/>
            <a:ext cx="5085565" cy="4832092"/>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You have consistently worked hard to maintain your quality parameters. Not just your KRA’s you take ownership for the team too.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 are always available for them. We highly appreciate the way you take up responsibilities and complete them on time!!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All the best for many more successes.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Well done Saniya! </a:t>
            </a:r>
          </a:p>
          <a:p>
            <a:pPr algn="just"/>
            <a:endParaRPr lang="en-US" sz="2200" dirty="0">
              <a:solidFill>
                <a:schemeClr val="bg1"/>
              </a:solidFill>
              <a:latin typeface="Monotype Corsiva" panose="03010101010201010101" pitchFamily="66" charset="0"/>
            </a:endParaRPr>
          </a:p>
          <a:p>
            <a:pPr algn="just"/>
            <a:endParaRPr lang="en-US" sz="2200" b="1" dirty="0">
              <a:solidFill>
                <a:schemeClr val="bg1"/>
              </a:solidFill>
              <a:latin typeface="Monotype Corsiva" panose="03010101010201010101" pitchFamily="66" charset="0"/>
              <a:cs typeface="Mongolian Baiti" panose="03000500000000000000" pitchFamily="66" charset="0"/>
            </a:endParaRPr>
          </a:p>
          <a:p>
            <a:pPr algn="just"/>
            <a:r>
              <a:rPr lang="en-US" sz="2200" b="1" dirty="0">
                <a:solidFill>
                  <a:schemeClr val="bg1"/>
                </a:solidFill>
                <a:latin typeface="Monotype Corsiva" panose="03010101010201010101" pitchFamily="66" charset="0"/>
                <a:cs typeface="Mongolian Baiti" panose="03000500000000000000" pitchFamily="66" charset="0"/>
              </a:rPr>
              <a:t>                           Quality – 79%</a:t>
            </a:r>
          </a:p>
        </p:txBody>
      </p:sp>
      <p:pic>
        <p:nvPicPr>
          <p:cNvPr id="4" name="Picture 3" descr="A picture containing tree, outdoor, person&#10;&#10;Description automatically generated">
            <a:extLst>
              <a:ext uri="{FF2B5EF4-FFF2-40B4-BE49-F238E27FC236}">
                <a16:creationId xmlns:a16="http://schemas.microsoft.com/office/drawing/2014/main" id="{ACED1077-7DDB-8CAE-83FE-D71C261A0597}"/>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92592" y="451848"/>
            <a:ext cx="2743200" cy="2743200"/>
          </a:xfrm>
          <a:prstGeom prst="ellipse">
            <a:avLst/>
          </a:prstGeom>
        </p:spPr>
      </p:pic>
    </p:spTree>
    <p:custDataLst>
      <p:tags r:id="rId1"/>
    </p:custDataLst>
    <p:extLst>
      <p:ext uri="{BB962C8B-B14F-4D97-AF65-F5344CB8AC3E}">
        <p14:creationId xmlns:p14="http://schemas.microsoft.com/office/powerpoint/2010/main" val="14221507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20567">
        <p15:prstTrans prst="curtains"/>
      </p:transition>
    </mc:Choice>
    <mc:Fallback xmlns="">
      <p:transition spd="slow" advTm="205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1000"/>
                                        <p:tgtEl>
                                          <p:spTgt spid="26"/>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anim calcmode="lin" valueType="num">
                                      <p:cBhvr>
                                        <p:cTn id="12" dur="1000" fill="hold"/>
                                        <p:tgtEl>
                                          <p:spTgt spid="17"/>
                                        </p:tgtEl>
                                        <p:attrNameLst>
                                          <p:attrName>ppt_x</p:attrName>
                                        </p:attrNameLst>
                                      </p:cBhvr>
                                      <p:tavLst>
                                        <p:tav tm="0">
                                          <p:val>
                                            <p:strVal val="#ppt_x"/>
                                          </p:val>
                                        </p:tav>
                                        <p:tav tm="100000">
                                          <p:val>
                                            <p:strVal val="#ppt_x"/>
                                          </p:val>
                                        </p:tav>
                                      </p:tavLst>
                                    </p:anim>
                                    <p:anim calcmode="lin" valueType="num">
                                      <p:cBhvr>
                                        <p:cTn id="13" dur="1000" fill="hold"/>
                                        <p:tgtEl>
                                          <p:spTgt spid="17"/>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circle(in)">
                                      <p:cBhvr>
                                        <p:cTn id="16" dur="2000"/>
                                        <p:tgtEl>
                                          <p:spTgt spid="18"/>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9" grpId="0" animBg="1"/>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6054B49-A79C-BA72-4945-A33393F817A6}"/>
              </a:ext>
            </a:extLst>
          </p:cNvPr>
          <p:cNvGrpSpPr/>
          <p:nvPr/>
        </p:nvGrpSpPr>
        <p:grpSpPr>
          <a:xfrm>
            <a:off x="0" y="0"/>
            <a:ext cx="12192000" cy="6858000"/>
            <a:chOff x="0" y="-18595"/>
            <a:chExt cx="12192000" cy="6858000"/>
          </a:xfrm>
        </p:grpSpPr>
        <p:grpSp>
          <p:nvGrpSpPr>
            <p:cNvPr id="8" name="Group 7">
              <a:extLst>
                <a:ext uri="{FF2B5EF4-FFF2-40B4-BE49-F238E27FC236}">
                  <a16:creationId xmlns:a16="http://schemas.microsoft.com/office/drawing/2014/main" id="{ED65B6F0-03E0-278A-8818-7344E938427E}"/>
                </a:ext>
              </a:extLst>
            </p:cNvPr>
            <p:cNvGrpSpPr/>
            <p:nvPr/>
          </p:nvGrpSpPr>
          <p:grpSpPr>
            <a:xfrm>
              <a:off x="0" y="-18595"/>
              <a:ext cx="12192000" cy="6858000"/>
              <a:chOff x="0" y="0"/>
              <a:chExt cx="12192000" cy="6858000"/>
            </a:xfrm>
          </p:grpSpPr>
          <p:pic>
            <p:nvPicPr>
              <p:cNvPr id="11" name="Picture 10" descr="Background pattern&#10;&#10;Description automatically generated">
                <a:extLst>
                  <a:ext uri="{FF2B5EF4-FFF2-40B4-BE49-F238E27FC236}">
                    <a16:creationId xmlns:a16="http://schemas.microsoft.com/office/drawing/2014/main" id="{48B67777-839C-3642-0F43-3E0B1F269190}"/>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2" name="Picture 11" descr="Logo&#10;&#10;Description automatically generated">
                <a:extLst>
                  <a:ext uri="{FF2B5EF4-FFF2-40B4-BE49-F238E27FC236}">
                    <a16:creationId xmlns:a16="http://schemas.microsoft.com/office/drawing/2014/main" id="{BB6B5C25-2D2B-EEDA-8214-214B80A6C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9" name="Picture 8">
              <a:extLst>
                <a:ext uri="{FF2B5EF4-FFF2-40B4-BE49-F238E27FC236}">
                  <a16:creationId xmlns:a16="http://schemas.microsoft.com/office/drawing/2014/main" id="{1CBFEDE0-5DA9-969B-E826-E47B5282B763}"/>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0" name="Picture 9" descr="Shape, circle&#10;&#10;Description automatically generated">
              <a:extLst>
                <a:ext uri="{FF2B5EF4-FFF2-40B4-BE49-F238E27FC236}">
                  <a16:creationId xmlns:a16="http://schemas.microsoft.com/office/drawing/2014/main" id="{14722D35-DE86-68FC-FA4C-2726B3F133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RASHU SINGH</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3477875"/>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Thank you for inspiring and supporting the team with your dedication towards work.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Your performance has improved, and we are delighted! Adherence-101%, Quality-78%, C%-62%, Red flag-3%</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Thank you for an excellent job last month!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		Good Job!</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3" name="Picture 2" descr="A person smiling for the camera&#10;&#10;Description automatically generated with low confidence">
            <a:extLst>
              <a:ext uri="{FF2B5EF4-FFF2-40B4-BE49-F238E27FC236}">
                <a16:creationId xmlns:a16="http://schemas.microsoft.com/office/drawing/2014/main" id="{D05B5A47-E5A9-B5C6-5EAC-659029185400}"/>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9464" y="448280"/>
            <a:ext cx="2743200" cy="2743200"/>
          </a:xfrm>
          <a:prstGeom prst="ellipse">
            <a:avLst/>
          </a:prstGeom>
        </p:spPr>
      </p:pic>
    </p:spTree>
    <p:custDataLst>
      <p:tags r:id="rId1"/>
    </p:custDataLst>
    <p:extLst>
      <p:ext uri="{BB962C8B-B14F-4D97-AF65-F5344CB8AC3E}">
        <p14:creationId xmlns:p14="http://schemas.microsoft.com/office/powerpoint/2010/main" val="17810090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786">
        <p15:prstTrans prst="curtains"/>
      </p:transition>
    </mc:Choice>
    <mc:Fallback xmlns="">
      <p:transition spd="slow" advTm="157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POOJA MISHRA</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Proud to see the efforts you are giving in to improve overall quality month on month.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Hitting 80% quality, adherence at 108% is really and raising REDFLAG at 8% for month of March is spot on! Kudos to your efforts and cheers to many more success!</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Keep up the spirit, Well Done and all the best for many more successes!</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                             Good Job!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3" name="Picture 2" descr="A person smiling for the camera&#10;&#10;Description automatically generated with medium confidence">
            <a:extLst>
              <a:ext uri="{FF2B5EF4-FFF2-40B4-BE49-F238E27FC236}">
                <a16:creationId xmlns:a16="http://schemas.microsoft.com/office/drawing/2014/main" id="{DCFDA9F8-3DFF-52CD-C7BB-203FBE7272E9}"/>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3488" y="452472"/>
            <a:ext cx="2743200" cy="2743200"/>
          </a:xfrm>
          <a:prstGeom prst="ellipse">
            <a:avLst/>
          </a:prstGeom>
        </p:spPr>
      </p:pic>
    </p:spTree>
    <p:custDataLst>
      <p:tags r:id="rId1"/>
    </p:custDataLst>
    <p:extLst>
      <p:ext uri="{BB962C8B-B14F-4D97-AF65-F5344CB8AC3E}">
        <p14:creationId xmlns:p14="http://schemas.microsoft.com/office/powerpoint/2010/main" val="1024121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400">
        <p15:prstTrans prst="curtains"/>
      </p:transition>
    </mc:Choice>
    <mc:Fallback xmlns="">
      <p:transition spd="slow" advTm="15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64D929E-72EE-8FED-CCB2-9BCDBF586CA4}"/>
              </a:ext>
            </a:extLst>
          </p:cNvPr>
          <p:cNvGrpSpPr/>
          <p:nvPr/>
        </p:nvGrpSpPr>
        <p:grpSpPr>
          <a:xfrm>
            <a:off x="0" y="0"/>
            <a:ext cx="12192000" cy="6858000"/>
            <a:chOff x="0" y="-18595"/>
            <a:chExt cx="12192000" cy="6858000"/>
          </a:xfrm>
        </p:grpSpPr>
        <p:grpSp>
          <p:nvGrpSpPr>
            <p:cNvPr id="11" name="Group 10">
              <a:extLst>
                <a:ext uri="{FF2B5EF4-FFF2-40B4-BE49-F238E27FC236}">
                  <a16:creationId xmlns:a16="http://schemas.microsoft.com/office/drawing/2014/main" id="{B37E4A47-25F8-9523-D5C2-BF7B55DAD48D}"/>
                </a:ext>
              </a:extLst>
            </p:cNvPr>
            <p:cNvGrpSpPr/>
            <p:nvPr/>
          </p:nvGrpSpPr>
          <p:grpSpPr>
            <a:xfrm>
              <a:off x="0" y="-18595"/>
              <a:ext cx="12192000" cy="6858000"/>
              <a:chOff x="0" y="0"/>
              <a:chExt cx="12192000" cy="6858000"/>
            </a:xfrm>
          </p:grpSpPr>
          <p:pic>
            <p:nvPicPr>
              <p:cNvPr id="14" name="Picture 13" descr="Background pattern&#10;&#10;Description automatically generated">
                <a:extLst>
                  <a:ext uri="{FF2B5EF4-FFF2-40B4-BE49-F238E27FC236}">
                    <a16:creationId xmlns:a16="http://schemas.microsoft.com/office/drawing/2014/main" id="{723517D6-29C8-8CC7-C062-B2D5A5F4691F}"/>
                  </a:ext>
                </a:extLst>
              </p:cNvPr>
              <p:cNvPicPr>
                <a:picLocks noChangeAspect="1"/>
              </p:cNvPicPr>
              <p:nvPr/>
            </p:nvPicPr>
            <p:blipFill rotWithShape="1">
              <a:blip r:embed="rId3">
                <a:extLst>
                  <a:ext uri="{28A0092B-C50C-407E-A947-70E740481C1C}">
                    <a14:useLocalDpi xmlns:a14="http://schemas.microsoft.com/office/drawing/2010/main" val="0"/>
                  </a:ext>
                </a:extLst>
              </a:blip>
              <a:srcRect b="4851"/>
              <a:stretch/>
            </p:blipFill>
            <p:spPr>
              <a:xfrm>
                <a:off x="0" y="0"/>
                <a:ext cx="12192000" cy="6858000"/>
              </a:xfrm>
              <a:prstGeom prst="rect">
                <a:avLst/>
              </a:prstGeom>
            </p:spPr>
          </p:pic>
          <p:pic>
            <p:nvPicPr>
              <p:cNvPr id="15" name="Picture 14" descr="Logo&#10;&#10;Description automatically generated">
                <a:extLst>
                  <a:ext uri="{FF2B5EF4-FFF2-40B4-BE49-F238E27FC236}">
                    <a16:creationId xmlns:a16="http://schemas.microsoft.com/office/drawing/2014/main" id="{9CABB9D9-1E15-D76F-75C6-3709865217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794" y="2348880"/>
                <a:ext cx="2160240" cy="2160240"/>
              </a:xfrm>
              <a:prstGeom prst="ellipse">
                <a:avLst/>
              </a:prstGeom>
            </p:spPr>
          </p:pic>
        </p:grpSp>
        <p:pic>
          <p:nvPicPr>
            <p:cNvPr id="12" name="Picture 11">
              <a:extLst>
                <a:ext uri="{FF2B5EF4-FFF2-40B4-BE49-F238E27FC236}">
                  <a16:creationId xmlns:a16="http://schemas.microsoft.com/office/drawing/2014/main" id="{10B26735-F254-FF12-CDF9-4F2DF178FFBA}"/>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824192" y="4840118"/>
              <a:ext cx="3960440" cy="1901250"/>
            </a:xfrm>
            <a:prstGeom prst="rect">
              <a:avLst/>
            </a:prstGeom>
          </p:spPr>
        </p:pic>
        <p:pic>
          <p:nvPicPr>
            <p:cNvPr id="13" name="Picture 12" descr="Shape, circle&#10;&#10;Description automatically generated">
              <a:extLst>
                <a:ext uri="{FF2B5EF4-FFF2-40B4-BE49-F238E27FC236}">
                  <a16:creationId xmlns:a16="http://schemas.microsoft.com/office/drawing/2014/main" id="{EF7E27E1-BDEC-87E5-AC6F-FBA6681AF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849" y="216140"/>
              <a:ext cx="3297156" cy="3175882"/>
            </a:xfrm>
            <a:prstGeom prst="rect">
              <a:avLst/>
            </a:prstGeom>
          </p:spPr>
        </p:pic>
      </p:gr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60496" y="145208"/>
            <a:ext cx="1448338" cy="720078"/>
          </a:xfrm>
          <a:prstGeom prst="rect">
            <a:avLst/>
          </a:prstGeom>
        </p:spPr>
      </p:pic>
      <p:sp>
        <p:nvSpPr>
          <p:cNvPr id="25" name="Wave 24"/>
          <p:cNvSpPr/>
          <p:nvPr/>
        </p:nvSpPr>
        <p:spPr>
          <a:xfrm>
            <a:off x="720952" y="3500316"/>
            <a:ext cx="2448272" cy="994693"/>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b="1" dirty="0"/>
              <a:t>TANIYA TAHREEN</a:t>
            </a:r>
          </a:p>
        </p:txBody>
      </p:sp>
      <p:sp>
        <p:nvSpPr>
          <p:cNvPr id="26" name="Up Ribbon 25"/>
          <p:cNvSpPr/>
          <p:nvPr/>
        </p:nvSpPr>
        <p:spPr>
          <a:xfrm rot="21177267">
            <a:off x="360912" y="5255109"/>
            <a:ext cx="3168352" cy="1080000"/>
          </a:xfrm>
          <a:prstGeom prst="ribbon2">
            <a:avLst/>
          </a:prstGeom>
          <a:solidFill>
            <a:srgbClr val="FFDA6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1200" b="1" dirty="0">
                <a:solidFill>
                  <a:srgbClr val="C00000"/>
                </a:solidFill>
              </a:rPr>
              <a:t>Digital Certificate and </a:t>
            </a:r>
          </a:p>
          <a:p>
            <a:pPr algn="ctr">
              <a:lnSpc>
                <a:spcPct val="150000"/>
              </a:lnSpc>
            </a:pPr>
            <a:r>
              <a:rPr lang="en-US" sz="1200" b="1" dirty="0">
                <a:solidFill>
                  <a:srgbClr val="C00000"/>
                </a:solidFill>
              </a:rPr>
              <a:t>Gift voucher</a:t>
            </a:r>
          </a:p>
        </p:txBody>
      </p:sp>
      <p:sp>
        <p:nvSpPr>
          <p:cNvPr id="32" name="TextBox 31"/>
          <p:cNvSpPr txBox="1"/>
          <p:nvPr/>
        </p:nvSpPr>
        <p:spPr>
          <a:xfrm>
            <a:off x="3818746" y="807670"/>
            <a:ext cx="5085565" cy="4154984"/>
          </a:xfrm>
          <a:prstGeom prst="rect">
            <a:avLst/>
          </a:prstGeom>
          <a:noFill/>
          <a:ln>
            <a:noFill/>
          </a:ln>
        </p:spPr>
        <p:txBody>
          <a:bodyPr wrap="square" rtlCol="0">
            <a:spAutoFit/>
          </a:bodyPr>
          <a:lstStyle/>
          <a:p>
            <a:pPr algn="just"/>
            <a:r>
              <a:rPr lang="en-US" sz="2200" dirty="0">
                <a:solidFill>
                  <a:schemeClr val="bg1"/>
                </a:solidFill>
                <a:latin typeface="Monotype Corsiva" panose="03010101010201010101" pitchFamily="66" charset="0"/>
              </a:rPr>
              <a:t>Taniya </a:t>
            </a:r>
            <a:r>
              <a:rPr lang="en-US" sz="2200" dirty="0" err="1">
                <a:solidFill>
                  <a:schemeClr val="bg1"/>
                </a:solidFill>
                <a:latin typeface="Monotype Corsiva" panose="03010101010201010101" pitchFamily="66" charset="0"/>
              </a:rPr>
              <a:t>Tahreen</a:t>
            </a:r>
            <a:r>
              <a:rPr lang="en-US" sz="2200" dirty="0">
                <a:solidFill>
                  <a:schemeClr val="bg1"/>
                </a:solidFill>
                <a:latin typeface="Monotype Corsiva" panose="03010101010201010101" pitchFamily="66" charset="0"/>
              </a:rPr>
              <a:t> indeed an inspiration to the whole team. She is consistent and excels in all her parameters.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Her hard work is evident in her quality and productivity. </a:t>
            </a:r>
          </a:p>
          <a:p>
            <a:pPr algn="just"/>
            <a:endParaRPr lang="en-US" sz="2200" dirty="0">
              <a:solidFill>
                <a:schemeClr val="bg1"/>
              </a:solidFill>
              <a:latin typeface="Monotype Corsiva" panose="03010101010201010101" pitchFamily="66" charset="0"/>
            </a:endParaRPr>
          </a:p>
          <a:p>
            <a:pPr algn="just"/>
            <a:r>
              <a:rPr lang="en-US" sz="2200" dirty="0">
                <a:solidFill>
                  <a:schemeClr val="bg1"/>
                </a:solidFill>
                <a:latin typeface="Monotype Corsiva" panose="03010101010201010101" pitchFamily="66" charset="0"/>
              </a:rPr>
              <a:t>Excellent improvement over the last 3 months and we wish you continue to stay on track with your stellar performance. </a:t>
            </a:r>
          </a:p>
          <a:p>
            <a:pPr algn="just"/>
            <a:r>
              <a:rPr lang="en-US" sz="2200" dirty="0">
                <a:solidFill>
                  <a:schemeClr val="bg1"/>
                </a:solidFill>
                <a:latin typeface="Monotype Corsiva" panose="03010101010201010101" pitchFamily="66" charset="0"/>
              </a:rPr>
              <a:t>                         </a:t>
            </a:r>
          </a:p>
          <a:p>
            <a:pPr algn="just"/>
            <a:r>
              <a:rPr lang="en-US" sz="2200" dirty="0">
                <a:solidFill>
                  <a:schemeClr val="bg1"/>
                </a:solidFill>
                <a:latin typeface="Monotype Corsiva" panose="03010101010201010101" pitchFamily="66" charset="0"/>
              </a:rPr>
              <a:t>		 Good Job! </a:t>
            </a:r>
            <a:endParaRPr lang="en-US" sz="2200" b="1" dirty="0">
              <a:solidFill>
                <a:schemeClr val="bg1"/>
              </a:solidFill>
              <a:latin typeface="Monotype Corsiva" panose="03010101010201010101" pitchFamily="66" charset="0"/>
              <a:cs typeface="Mongolian Baiti" panose="03000500000000000000" pitchFamily="66" charset="0"/>
            </a:endParaRPr>
          </a:p>
        </p:txBody>
      </p:sp>
      <p:sp>
        <p:nvSpPr>
          <p:cNvPr id="34" name="Rectangle 2"/>
          <p:cNvSpPr txBox="1">
            <a:spLocks noChangeArrowheads="1"/>
          </p:cNvSpPr>
          <p:nvPr/>
        </p:nvSpPr>
        <p:spPr>
          <a:xfrm>
            <a:off x="1559496" y="30336"/>
            <a:ext cx="9073008" cy="594780"/>
          </a:xfrm>
          <a:prstGeom prst="rect">
            <a:avLst/>
          </a:prstGeom>
        </p:spPr>
        <p:txBody>
          <a:bodyPr/>
          <a:lstStyle>
            <a:lvl1pPr algn="l" rtl="0" eaLnBrk="0" fontAlgn="base" hangingPunct="0">
              <a:spcBef>
                <a:spcPct val="0"/>
              </a:spcBef>
              <a:spcAft>
                <a:spcPct val="0"/>
              </a:spcAft>
              <a:defRPr sz="2000">
                <a:solidFill>
                  <a:schemeClr val="tx2"/>
                </a:solidFill>
                <a:latin typeface="+mj-lt"/>
                <a:ea typeface="+mj-ea"/>
                <a:cs typeface="+mj-cs"/>
              </a:defRPr>
            </a:lvl1pPr>
            <a:lvl2pPr algn="l" rtl="0" eaLnBrk="0" fontAlgn="base" hangingPunct="0">
              <a:spcBef>
                <a:spcPct val="0"/>
              </a:spcBef>
              <a:spcAft>
                <a:spcPct val="0"/>
              </a:spcAft>
              <a:defRPr sz="2000">
                <a:solidFill>
                  <a:schemeClr val="tx2"/>
                </a:solidFill>
                <a:latin typeface="Century Gothic" pitchFamily="34" charset="0"/>
                <a:cs typeface="Arial" charset="0"/>
              </a:defRPr>
            </a:lvl2pPr>
            <a:lvl3pPr algn="l" rtl="0" eaLnBrk="0" fontAlgn="base" hangingPunct="0">
              <a:spcBef>
                <a:spcPct val="0"/>
              </a:spcBef>
              <a:spcAft>
                <a:spcPct val="0"/>
              </a:spcAft>
              <a:defRPr sz="2000">
                <a:solidFill>
                  <a:schemeClr val="tx2"/>
                </a:solidFill>
                <a:latin typeface="Century Gothic" pitchFamily="34" charset="0"/>
                <a:cs typeface="Arial" charset="0"/>
              </a:defRPr>
            </a:lvl3pPr>
            <a:lvl4pPr algn="l" rtl="0" eaLnBrk="0" fontAlgn="base" hangingPunct="0">
              <a:spcBef>
                <a:spcPct val="0"/>
              </a:spcBef>
              <a:spcAft>
                <a:spcPct val="0"/>
              </a:spcAft>
              <a:defRPr sz="2000">
                <a:solidFill>
                  <a:schemeClr val="tx2"/>
                </a:solidFill>
                <a:latin typeface="Century Gothic" pitchFamily="34" charset="0"/>
                <a:cs typeface="Arial" charset="0"/>
              </a:defRPr>
            </a:lvl4pPr>
            <a:lvl5pPr algn="l" rtl="0" eaLnBrk="0" fontAlgn="base" hangingPunct="0">
              <a:spcBef>
                <a:spcPct val="0"/>
              </a:spcBef>
              <a:spcAft>
                <a:spcPct val="0"/>
              </a:spcAft>
              <a:defRPr sz="2000">
                <a:solidFill>
                  <a:schemeClr val="tx2"/>
                </a:solidFill>
                <a:latin typeface="Century Gothic" pitchFamily="34" charset="0"/>
                <a:cs typeface="Arial" charset="0"/>
              </a:defRPr>
            </a:lvl5pPr>
            <a:lvl6pPr marL="457200" algn="l" rtl="0" eaLnBrk="1" fontAlgn="base" hangingPunct="1">
              <a:spcBef>
                <a:spcPct val="0"/>
              </a:spcBef>
              <a:spcAft>
                <a:spcPct val="0"/>
              </a:spcAft>
              <a:defRPr sz="2000">
                <a:solidFill>
                  <a:schemeClr val="tx2"/>
                </a:solidFill>
                <a:latin typeface="Century Gothic" pitchFamily="34" charset="0"/>
                <a:cs typeface="Arial" charset="0"/>
              </a:defRPr>
            </a:lvl6pPr>
            <a:lvl7pPr marL="914400" algn="l" rtl="0" eaLnBrk="1" fontAlgn="base" hangingPunct="1">
              <a:spcBef>
                <a:spcPct val="0"/>
              </a:spcBef>
              <a:spcAft>
                <a:spcPct val="0"/>
              </a:spcAft>
              <a:defRPr sz="2000">
                <a:solidFill>
                  <a:schemeClr val="tx2"/>
                </a:solidFill>
                <a:latin typeface="Century Gothic" pitchFamily="34" charset="0"/>
                <a:cs typeface="Arial" charset="0"/>
              </a:defRPr>
            </a:lvl7pPr>
            <a:lvl8pPr marL="1371600" algn="l" rtl="0" eaLnBrk="1" fontAlgn="base" hangingPunct="1">
              <a:spcBef>
                <a:spcPct val="0"/>
              </a:spcBef>
              <a:spcAft>
                <a:spcPct val="0"/>
              </a:spcAft>
              <a:defRPr sz="2000">
                <a:solidFill>
                  <a:schemeClr val="tx2"/>
                </a:solidFill>
                <a:latin typeface="Century Gothic" pitchFamily="34" charset="0"/>
                <a:cs typeface="Arial" charset="0"/>
              </a:defRPr>
            </a:lvl8pPr>
            <a:lvl9pPr marL="1828800" algn="l" rtl="0" eaLnBrk="1" fontAlgn="base" hangingPunct="1">
              <a:spcBef>
                <a:spcPct val="0"/>
              </a:spcBef>
              <a:spcAft>
                <a:spcPct val="0"/>
              </a:spcAft>
              <a:defRPr sz="2000">
                <a:solidFill>
                  <a:schemeClr val="tx2"/>
                </a:solidFill>
                <a:latin typeface="Century Gothic" pitchFamily="34" charset="0"/>
                <a:cs typeface="Arial" charset="0"/>
              </a:defRPr>
            </a:lvl9pPr>
          </a:lstStyle>
          <a:p>
            <a:pPr algn="ctr" eaLnBrk="1" hangingPunct="1">
              <a:defRPr/>
            </a:pPr>
            <a:r>
              <a:rPr lang="en-US" sz="3200" b="1" dirty="0">
                <a:solidFill>
                  <a:srgbClr val="FFDA65"/>
                </a:solidFill>
                <a:latin typeface="Calibri" panose="020F0502020204030204" pitchFamily="34" charset="0"/>
                <a:cs typeface="Calibri" panose="020F0502020204030204" pitchFamily="34" charset="0"/>
              </a:rPr>
              <a:t>MOST IMPROVED PERFORMER</a:t>
            </a:r>
          </a:p>
        </p:txBody>
      </p:sp>
      <p:pic>
        <p:nvPicPr>
          <p:cNvPr id="3" name="Picture 2" descr="A person taking a selfie&#10;&#10;Description automatically generated">
            <a:extLst>
              <a:ext uri="{FF2B5EF4-FFF2-40B4-BE49-F238E27FC236}">
                <a16:creationId xmlns:a16="http://schemas.microsoft.com/office/drawing/2014/main" id="{7CCCA600-D769-6C7A-2C35-6150B966FB33}"/>
              </a:ext>
            </a:extLst>
          </p:cNvPr>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573488" y="457439"/>
            <a:ext cx="2743200" cy="2743200"/>
          </a:xfrm>
          <a:prstGeom prst="ellipse">
            <a:avLst/>
          </a:prstGeom>
        </p:spPr>
      </p:pic>
    </p:spTree>
    <p:custDataLst>
      <p:tags r:id="rId1"/>
    </p:custDataLst>
    <p:extLst>
      <p:ext uri="{BB962C8B-B14F-4D97-AF65-F5344CB8AC3E}">
        <p14:creationId xmlns:p14="http://schemas.microsoft.com/office/powerpoint/2010/main" val="10860356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advTm="15400">
        <p15:prstTrans prst="curtains"/>
      </p:transition>
    </mc:Choice>
    <mc:Fallback xmlns="">
      <p:transition spd="slow" advTm="154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1000"/>
                                        <p:tgtEl>
                                          <p:spTgt spid="32"/>
                                        </p:tgtEl>
                                      </p:cBhvr>
                                    </p:animEffect>
                                  </p:childTnLst>
                                </p:cTn>
                              </p:par>
                            </p:childTnLst>
                          </p:cTn>
                        </p:par>
                        <p:par>
                          <p:cTn id="8" fill="hold">
                            <p:stCondLst>
                              <p:cond delay="1000"/>
                            </p:stCondLst>
                            <p:childTnLst>
                              <p:par>
                                <p:cTn id="9" presetID="47"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par>
                                <p:cTn id="14" presetID="6" presetClass="entr" presetSubtype="16"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circle(in)">
                                      <p:cBhvr>
                                        <p:cTn id="16" dur="2000"/>
                                        <p:tgtEl>
                                          <p:spTgt spid="25"/>
                                        </p:tgtEl>
                                      </p:cBhvr>
                                    </p:animEffect>
                                  </p:childTnLst>
                                </p:cTn>
                              </p:par>
                            </p:childTnLst>
                          </p:cTn>
                        </p:par>
                        <p:par>
                          <p:cTn id="17" fill="hold">
                            <p:stCondLst>
                              <p:cond delay="3000"/>
                            </p:stCondLst>
                            <p:childTnLst>
                              <p:par>
                                <p:cTn id="18" presetID="2" presetClass="entr" presetSubtype="4" fill="hold" grpId="0" nodeType="afterEffect">
                                  <p:stCondLst>
                                    <p:cond delay="100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ppt_x"/>
                                          </p:val>
                                        </p:tav>
                                        <p:tav tm="100000">
                                          <p:val>
                                            <p:strVal val="#ppt_x"/>
                                          </p:val>
                                        </p:tav>
                                      </p:tavLst>
                                    </p:anim>
                                    <p:anim calcmode="lin" valueType="num">
                                      <p:cBhvr additive="base">
                                        <p:cTn id="21"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2"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3.3"/>
</p:tagLst>
</file>

<file path=ppt/tags/tag10.xml><?xml version="1.0" encoding="utf-8"?>
<p:tagLst xmlns:a="http://schemas.openxmlformats.org/drawingml/2006/main" xmlns:r="http://schemas.openxmlformats.org/officeDocument/2006/relationships" xmlns:p="http://schemas.openxmlformats.org/presentationml/2006/main">
  <p:tag name="TIMING" val="|15.1"/>
</p:tagLst>
</file>

<file path=ppt/tags/tag11.xml><?xml version="1.0" encoding="utf-8"?>
<p:tagLst xmlns:a="http://schemas.openxmlformats.org/drawingml/2006/main" xmlns:r="http://schemas.openxmlformats.org/officeDocument/2006/relationships" xmlns:p="http://schemas.openxmlformats.org/presentationml/2006/main">
  <p:tag name="TIMING" val="|15.1"/>
</p:tagLst>
</file>

<file path=ppt/tags/tag2.xml><?xml version="1.0" encoding="utf-8"?>
<p:tagLst xmlns:a="http://schemas.openxmlformats.org/drawingml/2006/main" xmlns:r="http://schemas.openxmlformats.org/officeDocument/2006/relationships" xmlns:p="http://schemas.openxmlformats.org/presentationml/2006/main">
  <p:tag name="TIMING" val="|13.8"/>
</p:tagLst>
</file>

<file path=ppt/tags/tag3.xml><?xml version="1.0" encoding="utf-8"?>
<p:tagLst xmlns:a="http://schemas.openxmlformats.org/drawingml/2006/main" xmlns:r="http://schemas.openxmlformats.org/officeDocument/2006/relationships" xmlns:p="http://schemas.openxmlformats.org/presentationml/2006/main">
  <p:tag name="TIMING" val="|13.8"/>
</p:tagLst>
</file>

<file path=ppt/tags/tag4.xml><?xml version="1.0" encoding="utf-8"?>
<p:tagLst xmlns:a="http://schemas.openxmlformats.org/drawingml/2006/main" xmlns:r="http://schemas.openxmlformats.org/officeDocument/2006/relationships" xmlns:p="http://schemas.openxmlformats.org/presentationml/2006/main">
  <p:tag name="TIMING" val="|13.8"/>
</p:tagLst>
</file>

<file path=ppt/tags/tag5.xml><?xml version="1.0" encoding="utf-8"?>
<p:tagLst xmlns:a="http://schemas.openxmlformats.org/drawingml/2006/main" xmlns:r="http://schemas.openxmlformats.org/officeDocument/2006/relationships" xmlns:p="http://schemas.openxmlformats.org/presentationml/2006/main">
  <p:tag name="TIMING" val="|12.5"/>
</p:tagLst>
</file>

<file path=ppt/tags/tag6.xml><?xml version="1.0" encoding="utf-8"?>
<p:tagLst xmlns:a="http://schemas.openxmlformats.org/drawingml/2006/main" xmlns:r="http://schemas.openxmlformats.org/officeDocument/2006/relationships" xmlns:p="http://schemas.openxmlformats.org/presentationml/2006/main">
  <p:tag name="TIMING" val="|12.5"/>
</p:tagLst>
</file>

<file path=ppt/tags/tag7.xml><?xml version="1.0" encoding="utf-8"?>
<p:tagLst xmlns:a="http://schemas.openxmlformats.org/drawingml/2006/main" xmlns:r="http://schemas.openxmlformats.org/officeDocument/2006/relationships" xmlns:p="http://schemas.openxmlformats.org/presentationml/2006/main">
  <p:tag name="TIMING" val="|12.5"/>
</p:tagLst>
</file>

<file path=ppt/tags/tag8.xml><?xml version="1.0" encoding="utf-8"?>
<p:tagLst xmlns:a="http://schemas.openxmlformats.org/drawingml/2006/main" xmlns:r="http://schemas.openxmlformats.org/officeDocument/2006/relationships" xmlns:p="http://schemas.openxmlformats.org/presentationml/2006/main">
  <p:tag name="TIMING" val="|12.5"/>
</p:tagLst>
</file>

<file path=ppt/tags/tag9.xml><?xml version="1.0" encoding="utf-8"?>
<p:tagLst xmlns:a="http://schemas.openxmlformats.org/drawingml/2006/main" xmlns:r="http://schemas.openxmlformats.org/officeDocument/2006/relationships" xmlns:p="http://schemas.openxmlformats.org/presentationml/2006/main">
  <p:tag name="TIMING" val="|15.1"/>
</p:tagLst>
</file>

<file path=ppt/theme/theme1.xml><?xml version="1.0" encoding="utf-8"?>
<a:theme xmlns:a="http://schemas.openxmlformats.org/drawingml/2006/main" name="Acengageblue">
  <a:themeElements>
    <a:clrScheme name="Custom 1">
      <a:dk1>
        <a:srgbClr val="080808"/>
      </a:dk1>
      <a:lt1>
        <a:srgbClr val="F8F8F8"/>
      </a:lt1>
      <a:dk2>
        <a:srgbClr val="000000"/>
      </a:dk2>
      <a:lt2>
        <a:srgbClr val="F2F8ED"/>
      </a:lt2>
      <a:accent1>
        <a:srgbClr val="002060"/>
      </a:accent1>
      <a:accent2>
        <a:srgbClr val="FFFFFF"/>
      </a:accent2>
      <a:accent3>
        <a:srgbClr val="FBFBFB"/>
      </a:accent3>
      <a:accent4>
        <a:srgbClr val="060606"/>
      </a:accent4>
      <a:accent5>
        <a:srgbClr val="808080"/>
      </a:accent5>
      <a:accent6>
        <a:srgbClr val="DDDDDD"/>
      </a:accent6>
      <a:hlink>
        <a:srgbClr val="4891EA"/>
      </a:hlink>
      <a:folHlink>
        <a:srgbClr val="7AAFF0"/>
      </a:folHlink>
    </a:clrScheme>
    <a:fontScheme name="circles">
      <a:majorFont>
        <a:latin typeface="Century Gothic"/>
        <a:ea typeface=""/>
        <a:cs typeface="Arial"/>
      </a:majorFont>
      <a:minorFont>
        <a:latin typeface="Century Gothic"/>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ircles 1">
        <a:dk1>
          <a:srgbClr val="005A58"/>
        </a:dk1>
        <a:lt1>
          <a:srgbClr val="FFFFFF"/>
        </a:lt1>
        <a:dk2>
          <a:srgbClr val="008080"/>
        </a:dk2>
        <a:lt2>
          <a:srgbClr val="FFFFCD"/>
        </a:lt2>
        <a:accent1>
          <a:srgbClr val="006462"/>
        </a:accent1>
        <a:accent2>
          <a:srgbClr val="008080"/>
        </a:accent2>
        <a:accent3>
          <a:srgbClr val="AAC0C0"/>
        </a:accent3>
        <a:accent4>
          <a:srgbClr val="DADADA"/>
        </a:accent4>
        <a:accent5>
          <a:srgbClr val="AAB8B7"/>
        </a:accent5>
        <a:accent6>
          <a:srgbClr val="007373"/>
        </a:accent6>
        <a:hlink>
          <a:srgbClr val="00ACA8"/>
        </a:hlink>
        <a:folHlink>
          <a:srgbClr val="004442"/>
        </a:folHlink>
      </a:clrScheme>
      <a:clrMap bg1="dk2" tx1="lt1" bg2="dk1" tx2="lt2" accent1="accent1" accent2="accent2" accent3="accent3" accent4="accent4" accent5="accent5" accent6="accent6" hlink="hlink" folHlink="folHlink"/>
    </a:extraClrScheme>
    <a:extraClrScheme>
      <a:clrScheme name="circles 2">
        <a:dk1>
          <a:srgbClr val="342F61"/>
        </a:dk1>
        <a:lt1>
          <a:srgbClr val="FFFFFF"/>
        </a:lt1>
        <a:dk2>
          <a:srgbClr val="8794D5"/>
        </a:dk2>
        <a:lt2>
          <a:srgbClr val="FFFFFF"/>
        </a:lt2>
        <a:accent1>
          <a:srgbClr val="504D80"/>
        </a:accent1>
        <a:accent2>
          <a:srgbClr val="9791CA"/>
        </a:accent2>
        <a:accent3>
          <a:srgbClr val="C3C8E7"/>
        </a:accent3>
        <a:accent4>
          <a:srgbClr val="DADADA"/>
        </a:accent4>
        <a:accent5>
          <a:srgbClr val="B3B2C0"/>
        </a:accent5>
        <a:accent6>
          <a:srgbClr val="8883B7"/>
        </a:accent6>
        <a:hlink>
          <a:srgbClr val="322D5A"/>
        </a:hlink>
        <a:folHlink>
          <a:srgbClr val="544C9E"/>
        </a:folHlink>
      </a:clrScheme>
      <a:clrMap bg1="dk2" tx1="lt1" bg2="dk1" tx2="lt2" accent1="accent1" accent2="accent2" accent3="accent3" accent4="accent4" accent5="accent5" accent6="accent6" hlink="hlink" folHlink="folHlink"/>
    </a:extraClrScheme>
    <a:extraClrScheme>
      <a:clrScheme name="circles 3">
        <a:dk1>
          <a:srgbClr val="000000"/>
        </a:dk1>
        <a:lt1>
          <a:srgbClr val="FFDBA6"/>
        </a:lt1>
        <a:dk2>
          <a:srgbClr val="FFFFFF"/>
        </a:dk2>
        <a:lt2>
          <a:srgbClr val="FFAC31"/>
        </a:lt2>
        <a:accent1>
          <a:srgbClr val="FF9900"/>
        </a:accent1>
        <a:accent2>
          <a:srgbClr val="FFCC80"/>
        </a:accent2>
        <a:accent3>
          <a:srgbClr val="FFEAD0"/>
        </a:accent3>
        <a:accent4>
          <a:srgbClr val="000000"/>
        </a:accent4>
        <a:accent5>
          <a:srgbClr val="FFCAAA"/>
        </a:accent5>
        <a:accent6>
          <a:srgbClr val="E7B973"/>
        </a:accent6>
        <a:hlink>
          <a:srgbClr val="E68A00"/>
        </a:hlink>
        <a:folHlink>
          <a:srgbClr val="FF6600"/>
        </a:folHlink>
      </a:clrScheme>
      <a:clrMap bg1="lt1" tx1="dk1" bg2="lt2" tx2="dk2" accent1="accent1" accent2="accent2" accent3="accent3" accent4="accent4" accent5="accent5" accent6="accent6" hlink="hlink" folHlink="folHlink"/>
    </a:extraClrScheme>
    <a:extraClrScheme>
      <a:clrScheme name="circles 4">
        <a:dk1>
          <a:srgbClr val="66CCCC"/>
        </a:dk1>
        <a:lt1>
          <a:srgbClr val="FFFFFF"/>
        </a:lt1>
        <a:dk2>
          <a:srgbClr val="2E6B6B"/>
        </a:dk2>
        <a:lt2>
          <a:srgbClr val="2E6B6B"/>
        </a:lt2>
        <a:accent1>
          <a:srgbClr val="45A3A1"/>
        </a:accent1>
        <a:accent2>
          <a:srgbClr val="9ADEDC"/>
        </a:accent2>
        <a:accent3>
          <a:srgbClr val="ADBABA"/>
        </a:accent3>
        <a:accent4>
          <a:srgbClr val="DADADA"/>
        </a:accent4>
        <a:accent5>
          <a:srgbClr val="B0CECD"/>
        </a:accent5>
        <a:accent6>
          <a:srgbClr val="8BC9C7"/>
        </a:accent6>
        <a:hlink>
          <a:srgbClr val="B3E6E6"/>
        </a:hlink>
        <a:folHlink>
          <a:srgbClr val="33CCCC"/>
        </a:folHlink>
      </a:clrScheme>
      <a:clrMap bg1="dk2" tx1="lt1" bg2="dk1" tx2="lt2" accent1="accent1" accent2="accent2" accent3="accent3" accent4="accent4" accent5="accent5" accent6="accent6" hlink="hlink" folHlink="folHlink"/>
    </a:extraClrScheme>
    <a:extraClrScheme>
      <a:clrScheme name="circles 5">
        <a:dk1>
          <a:srgbClr val="B3CCE6"/>
        </a:dk1>
        <a:lt1>
          <a:srgbClr val="FFFFFF"/>
        </a:lt1>
        <a:dk2>
          <a:srgbClr val="6698CC"/>
        </a:dk2>
        <a:lt2>
          <a:srgbClr val="FFFFFF"/>
        </a:lt2>
        <a:accent1>
          <a:srgbClr val="336599"/>
        </a:accent1>
        <a:accent2>
          <a:srgbClr val="2E4C6B"/>
        </a:accent2>
        <a:accent3>
          <a:srgbClr val="B8CAE2"/>
        </a:accent3>
        <a:accent4>
          <a:srgbClr val="DADADA"/>
        </a:accent4>
        <a:accent5>
          <a:srgbClr val="ADB8CA"/>
        </a:accent5>
        <a:accent6>
          <a:srgbClr val="294460"/>
        </a:accent6>
        <a:hlink>
          <a:srgbClr val="0B54A3"/>
        </a:hlink>
        <a:folHlink>
          <a:srgbClr val="0B73E0"/>
        </a:folHlink>
      </a:clrScheme>
      <a:clrMap bg1="dk2" tx1="lt1" bg2="dk1" tx2="lt2" accent1="accent1" accent2="accent2" accent3="accent3" accent4="accent4" accent5="accent5" accent6="accent6" hlink="hlink" folHlink="folHlink"/>
    </a:extraClrScheme>
    <a:extraClrScheme>
      <a:clrScheme name="circles 6">
        <a:dk1>
          <a:srgbClr val="496B2E"/>
        </a:dk1>
        <a:lt1>
          <a:srgbClr val="CCE3B5"/>
        </a:lt1>
        <a:dk2>
          <a:srgbClr val="619933"/>
        </a:dk2>
        <a:lt2>
          <a:srgbClr val="F2F8ED"/>
        </a:lt2>
        <a:accent1>
          <a:srgbClr val="94CC66"/>
        </a:accent1>
        <a:accent2>
          <a:srgbClr val="FFFFFF"/>
        </a:accent2>
        <a:accent3>
          <a:srgbClr val="E2EFD7"/>
        </a:accent3>
        <a:accent4>
          <a:srgbClr val="3D5A26"/>
        </a:accent4>
        <a:accent5>
          <a:srgbClr val="C8E2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
      <a:clrScheme name="circles 7">
        <a:dk1>
          <a:srgbClr val="080808"/>
        </a:dk1>
        <a:lt1>
          <a:srgbClr val="F8F8F8"/>
        </a:lt1>
        <a:dk2>
          <a:srgbClr val="000000"/>
        </a:dk2>
        <a:lt2>
          <a:srgbClr val="F2F8ED"/>
        </a:lt2>
        <a:accent1>
          <a:srgbClr val="660066"/>
        </a:accent1>
        <a:accent2>
          <a:srgbClr val="FFFFFF"/>
        </a:accent2>
        <a:accent3>
          <a:srgbClr val="FBFBFB"/>
        </a:accent3>
        <a:accent4>
          <a:srgbClr val="060606"/>
        </a:accent4>
        <a:accent5>
          <a:srgbClr val="B8AAB8"/>
        </a:accent5>
        <a:accent6>
          <a:srgbClr val="E7E7E7"/>
        </a:accent6>
        <a:hlink>
          <a:srgbClr val="4891EA"/>
        </a:hlink>
        <a:folHlink>
          <a:srgbClr val="7AAFF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Acengageblue</Template>
  <TotalTime>60269</TotalTime>
  <Words>1049</Words>
  <Application>Microsoft Office PowerPoint</Application>
  <PresentationFormat>Widescreen</PresentationFormat>
  <Paragraphs>148</Paragraphs>
  <Slides>15</Slides>
  <Notes>7</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Arial</vt:lpstr>
      <vt:lpstr>Arial Black</vt:lpstr>
      <vt:lpstr>Broadway</vt:lpstr>
      <vt:lpstr>Calibri</vt:lpstr>
      <vt:lpstr>Calibri Light</vt:lpstr>
      <vt:lpstr>Century Gothic</vt:lpstr>
      <vt:lpstr>Lucida Sans</vt:lpstr>
      <vt:lpstr>Monotype Corsiva</vt:lpstr>
      <vt:lpstr>PT Sans</vt:lpstr>
      <vt:lpstr>Segoe UI</vt:lpstr>
      <vt:lpstr>Acengageblue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Clearly Presented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Circles Green 1 Template</dc:title>
  <dc:creator>Presentation Helper</dc:creator>
  <cp:lastModifiedBy>Amjad Auzam</cp:lastModifiedBy>
  <cp:revision>4057</cp:revision>
  <dcterms:created xsi:type="dcterms:W3CDTF">2005-04-26T09:52:17Z</dcterms:created>
  <dcterms:modified xsi:type="dcterms:W3CDTF">2023-04-12T06:00:47Z</dcterms:modified>
</cp:coreProperties>
</file>